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rimo" panose="020B0604020202020204" charset="0"/>
      <p:regular r:id="rId19"/>
    </p:embeddedFont>
    <p:embeddedFont>
      <p:font typeface="Arimo Bold" panose="020B0604020202020204" charset="0"/>
      <p:regular r:id="rId20"/>
    </p:embeddedFont>
    <p:embeddedFont>
      <p:font typeface="Arimo Italics" panose="020B0604020202020204" charset="0"/>
      <p:regular r:id="rId21"/>
    </p:embeddedFont>
    <p:embeddedFont>
      <p:font typeface="Canva Sans" panose="020B0604020202020204" charset="0"/>
      <p:regular r:id="rId22"/>
    </p:embeddedFont>
    <p:embeddedFont>
      <p:font typeface="Garet" panose="020B0604020202020204" charset="0"/>
      <p:regular r:id="rId23"/>
    </p:embeddedFont>
    <p:embeddedFont>
      <p:font typeface="Garet Bold" panose="020B0604020202020204" charset="0"/>
      <p:regular r:id="rId24"/>
    </p:embeddedFont>
    <p:embeddedFont>
      <p:font typeface="Klein" panose="020B0604020202020204" charset="0"/>
      <p:regular r:id="rId25"/>
    </p:embeddedFont>
    <p:embeddedFont>
      <p:font typeface="Klein Bold" panose="020B0604020202020204" charset="0"/>
      <p:regular r:id="rId26"/>
    </p:embeddedFont>
    <p:embeddedFont>
      <p:font typeface="Open Sans Bold" panose="020B0604020202020204" charset="0"/>
      <p:regular r:id="rId27"/>
    </p:embeddedFont>
    <p:embeddedFont>
      <p:font typeface="Ruda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19654" y="337187"/>
            <a:ext cx="2080469" cy="1833285"/>
          </a:xfrm>
          <a:custGeom>
            <a:avLst/>
            <a:gdLst/>
            <a:ahLst/>
            <a:cxnLst/>
            <a:rect l="l" t="t" r="r" b="b"/>
            <a:pathLst>
              <a:path w="2080469" h="1833285">
                <a:moveTo>
                  <a:pt x="0" y="0"/>
                </a:moveTo>
                <a:lnTo>
                  <a:pt x="2080469" y="0"/>
                </a:lnTo>
                <a:lnTo>
                  <a:pt x="2080469" y="1833285"/>
                </a:lnTo>
                <a:lnTo>
                  <a:pt x="0" y="1833285"/>
                </a:lnTo>
                <a:lnTo>
                  <a:pt x="0" y="0"/>
                </a:lnTo>
                <a:close/>
              </a:path>
            </a:pathLst>
          </a:custGeom>
          <a:blipFill>
            <a:blip r:embed="rId2"/>
            <a:stretch>
              <a:fillRect/>
            </a:stretch>
          </a:blipFill>
        </p:spPr>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
        <p:nvSpPr>
          <p:cNvPr id="4" name="Freeform 4"/>
          <p:cNvSpPr/>
          <p:nvPr/>
        </p:nvSpPr>
        <p:spPr>
          <a:xfrm>
            <a:off x="444985" y="1971121"/>
            <a:ext cx="6304736" cy="7644782"/>
          </a:xfrm>
          <a:custGeom>
            <a:avLst/>
            <a:gdLst/>
            <a:ahLst/>
            <a:cxnLst/>
            <a:rect l="l" t="t" r="r" b="b"/>
            <a:pathLst>
              <a:path w="6304736" h="7644782">
                <a:moveTo>
                  <a:pt x="0" y="0"/>
                </a:moveTo>
                <a:lnTo>
                  <a:pt x="6304736" y="0"/>
                </a:lnTo>
                <a:lnTo>
                  <a:pt x="6304736" y="7644782"/>
                </a:lnTo>
                <a:lnTo>
                  <a:pt x="0" y="7644782"/>
                </a:lnTo>
                <a:lnTo>
                  <a:pt x="0" y="0"/>
                </a:lnTo>
                <a:close/>
              </a:path>
            </a:pathLst>
          </a:custGeom>
          <a:blipFill>
            <a:blip r:embed="rId4"/>
            <a:stretch>
              <a:fillRect l="-13364" t="-4515" r="-13364"/>
            </a:stretch>
          </a:blipFill>
        </p:spPr>
      </p:sp>
      <p:grpSp>
        <p:nvGrpSpPr>
          <p:cNvPr id="5" name="Group 5"/>
          <p:cNvGrpSpPr/>
          <p:nvPr/>
        </p:nvGrpSpPr>
        <p:grpSpPr>
          <a:xfrm>
            <a:off x="261756" y="3408189"/>
            <a:ext cx="6487965" cy="134840"/>
            <a:chOff x="0" y="0"/>
            <a:chExt cx="1708764" cy="35513"/>
          </a:xfrm>
        </p:grpSpPr>
        <p:sp>
          <p:nvSpPr>
            <p:cNvPr id="6" name="Freeform 6"/>
            <p:cNvSpPr/>
            <p:nvPr/>
          </p:nvSpPr>
          <p:spPr>
            <a:xfrm>
              <a:off x="0" y="0"/>
              <a:ext cx="1708764" cy="35513"/>
            </a:xfrm>
            <a:custGeom>
              <a:avLst/>
              <a:gdLst/>
              <a:ahLst/>
              <a:cxnLst/>
              <a:rect l="l" t="t" r="r" b="b"/>
              <a:pathLst>
                <a:path w="1708764" h="35513">
                  <a:moveTo>
                    <a:pt x="0" y="0"/>
                  </a:moveTo>
                  <a:lnTo>
                    <a:pt x="1708764" y="0"/>
                  </a:lnTo>
                  <a:lnTo>
                    <a:pt x="1708764" y="35513"/>
                  </a:lnTo>
                  <a:lnTo>
                    <a:pt x="0" y="35513"/>
                  </a:lnTo>
                  <a:close/>
                </a:path>
              </a:pathLst>
            </a:custGeom>
            <a:solidFill>
              <a:srgbClr val="FFFFFF"/>
            </a:solidFill>
          </p:spPr>
        </p:sp>
        <p:sp>
          <p:nvSpPr>
            <p:cNvPr id="7" name="TextBox 7"/>
            <p:cNvSpPr txBox="1"/>
            <p:nvPr/>
          </p:nvSpPr>
          <p:spPr>
            <a:xfrm>
              <a:off x="0" y="19050"/>
              <a:ext cx="1708764" cy="16463"/>
            </a:xfrm>
            <a:prstGeom prst="rect">
              <a:avLst/>
            </a:prstGeom>
          </p:spPr>
          <p:txBody>
            <a:bodyPr lIns="50800" tIns="50800" rIns="50800" bIns="50800" rtlCol="0" anchor="ctr"/>
            <a:lstStyle/>
            <a:p>
              <a:pPr algn="ctr">
                <a:lnSpc>
                  <a:spcPts val="2244"/>
                </a:lnSpc>
              </a:pPr>
              <a:endParaRPr/>
            </a:p>
          </p:txBody>
        </p:sp>
      </p:grpSp>
      <p:sp>
        <p:nvSpPr>
          <p:cNvPr id="8" name="TextBox 8"/>
          <p:cNvSpPr txBox="1"/>
          <p:nvPr/>
        </p:nvSpPr>
        <p:spPr>
          <a:xfrm>
            <a:off x="7653862" y="2668455"/>
            <a:ext cx="9679589" cy="621173"/>
          </a:xfrm>
          <a:prstGeom prst="rect">
            <a:avLst/>
          </a:prstGeom>
        </p:spPr>
        <p:txBody>
          <a:bodyPr lIns="0" tIns="0" rIns="0" bIns="0" rtlCol="0" anchor="t">
            <a:spAutoFit/>
          </a:bodyPr>
          <a:lstStyle/>
          <a:p>
            <a:pPr algn="l">
              <a:lnSpc>
                <a:spcPts val="4664"/>
              </a:lnSpc>
            </a:pPr>
            <a:r>
              <a:rPr lang="en-US" sz="4400">
                <a:solidFill>
                  <a:srgbClr val="F25044"/>
                </a:solidFill>
                <a:latin typeface="Klein"/>
                <a:ea typeface="Klein"/>
                <a:cs typeface="Klein"/>
                <a:sym typeface="Klein"/>
              </a:rPr>
              <a:t>MINOR PROJECT SECOND DEFENSE</a:t>
            </a:r>
          </a:p>
        </p:txBody>
      </p:sp>
      <p:sp>
        <p:nvSpPr>
          <p:cNvPr id="9" name="TextBox 9"/>
          <p:cNvSpPr txBox="1"/>
          <p:nvPr/>
        </p:nvSpPr>
        <p:spPr>
          <a:xfrm>
            <a:off x="7602129" y="3806662"/>
            <a:ext cx="9942921" cy="1539640"/>
          </a:xfrm>
          <a:prstGeom prst="rect">
            <a:avLst/>
          </a:prstGeom>
        </p:spPr>
        <p:txBody>
          <a:bodyPr lIns="0" tIns="0" rIns="0" bIns="0" rtlCol="0" anchor="t">
            <a:spAutoFit/>
          </a:bodyPr>
          <a:lstStyle/>
          <a:p>
            <a:pPr algn="l">
              <a:lnSpc>
                <a:spcPts val="5969"/>
              </a:lnSpc>
            </a:pPr>
            <a:r>
              <a:rPr lang="en-US" sz="5631">
                <a:solidFill>
                  <a:srgbClr val="30526A"/>
                </a:solidFill>
                <a:latin typeface="Klein"/>
                <a:ea typeface="Klein"/>
                <a:cs typeface="Klein"/>
                <a:sym typeface="Klein"/>
              </a:rPr>
              <a:t>FETAL ECG SEGMENTATION USING DEEP LEARNING</a:t>
            </a:r>
          </a:p>
        </p:txBody>
      </p:sp>
      <p:sp>
        <p:nvSpPr>
          <p:cNvPr id="10" name="TextBox 10"/>
          <p:cNvSpPr txBox="1"/>
          <p:nvPr/>
        </p:nvSpPr>
        <p:spPr>
          <a:xfrm>
            <a:off x="7653862" y="6611016"/>
            <a:ext cx="7535414" cy="3412060"/>
          </a:xfrm>
          <a:prstGeom prst="rect">
            <a:avLst/>
          </a:prstGeom>
        </p:spPr>
        <p:txBody>
          <a:bodyPr lIns="0" tIns="0" rIns="0" bIns="0" rtlCol="0" anchor="t">
            <a:spAutoFit/>
          </a:bodyPr>
          <a:lstStyle/>
          <a:p>
            <a:pPr algn="l">
              <a:lnSpc>
                <a:spcPts val="3917"/>
              </a:lnSpc>
            </a:pPr>
            <a:r>
              <a:rPr lang="en-US" sz="2798">
                <a:solidFill>
                  <a:srgbClr val="30526A"/>
                </a:solidFill>
                <a:latin typeface="Garet"/>
                <a:ea typeface="Garet"/>
                <a:cs typeface="Garet"/>
                <a:sym typeface="Garet"/>
              </a:rPr>
              <a:t>Efforts by:</a:t>
            </a:r>
          </a:p>
          <a:p>
            <a:pPr algn="l">
              <a:lnSpc>
                <a:spcPts val="3917"/>
              </a:lnSpc>
            </a:pPr>
            <a:r>
              <a:rPr lang="en-US" sz="2798" b="1">
                <a:solidFill>
                  <a:srgbClr val="30526A"/>
                </a:solidFill>
                <a:latin typeface="Garet Bold"/>
                <a:ea typeface="Garet Bold"/>
                <a:cs typeface="Garet Bold"/>
                <a:sym typeface="Garet Bold"/>
              </a:rPr>
              <a:t>UDAY BANSAL (35220802822)</a:t>
            </a:r>
          </a:p>
          <a:p>
            <a:pPr algn="l">
              <a:lnSpc>
                <a:spcPts val="3917"/>
              </a:lnSpc>
            </a:pPr>
            <a:r>
              <a:rPr lang="en-US" sz="2798" b="1">
                <a:solidFill>
                  <a:srgbClr val="30526A"/>
                </a:solidFill>
                <a:latin typeface="Garet Bold"/>
                <a:ea typeface="Garet Bold"/>
                <a:cs typeface="Garet Bold"/>
                <a:sym typeface="Garet Bold"/>
              </a:rPr>
              <a:t>HARSHITA SHARMA (21020802822)</a:t>
            </a:r>
          </a:p>
          <a:p>
            <a:pPr algn="l">
              <a:lnSpc>
                <a:spcPts val="3917"/>
              </a:lnSpc>
            </a:pPr>
            <a:r>
              <a:rPr lang="en-US" sz="2798" b="1">
                <a:solidFill>
                  <a:srgbClr val="30526A"/>
                </a:solidFill>
                <a:latin typeface="Garet Bold"/>
                <a:ea typeface="Garet Bold"/>
                <a:cs typeface="Garet Bold"/>
                <a:sym typeface="Garet Bold"/>
              </a:rPr>
              <a:t>ALVIN K SIJO (02120802822)</a:t>
            </a:r>
          </a:p>
          <a:p>
            <a:pPr algn="l">
              <a:lnSpc>
                <a:spcPts val="3917"/>
              </a:lnSpc>
            </a:pPr>
            <a:r>
              <a:rPr lang="en-US" sz="2798" b="1">
                <a:solidFill>
                  <a:srgbClr val="30526A"/>
                </a:solidFill>
                <a:latin typeface="Garet Bold"/>
                <a:ea typeface="Garet Bold"/>
                <a:cs typeface="Garet Bold"/>
                <a:sym typeface="Garet Bold"/>
              </a:rPr>
              <a:t>KANAK PANDEY (20320802822)</a:t>
            </a:r>
          </a:p>
          <a:p>
            <a:pPr algn="l">
              <a:lnSpc>
                <a:spcPts val="3917"/>
              </a:lnSpc>
            </a:pPr>
            <a:endParaRPr lang="en-US" sz="2798" b="1">
              <a:solidFill>
                <a:srgbClr val="30526A"/>
              </a:solidFill>
              <a:latin typeface="Garet Bold"/>
              <a:ea typeface="Garet Bold"/>
              <a:cs typeface="Garet Bold"/>
              <a:sym typeface="Garet Bold"/>
            </a:endParaRPr>
          </a:p>
          <a:p>
            <a:pPr algn="l">
              <a:lnSpc>
                <a:spcPts val="3917"/>
              </a:lnSpc>
            </a:pPr>
            <a:endParaRPr lang="en-US" sz="2798" b="1">
              <a:solidFill>
                <a:srgbClr val="30526A"/>
              </a:solidFill>
              <a:latin typeface="Garet Bold"/>
              <a:ea typeface="Garet Bold"/>
              <a:cs typeface="Garet Bold"/>
              <a:sym typeface="Garet Bold"/>
            </a:endParaRPr>
          </a:p>
        </p:txBody>
      </p:sp>
      <p:sp>
        <p:nvSpPr>
          <p:cNvPr id="11" name="TextBox 11"/>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17913" y="1877899"/>
            <a:ext cx="3143113" cy="2616642"/>
          </a:xfrm>
          <a:custGeom>
            <a:avLst/>
            <a:gdLst/>
            <a:ahLst/>
            <a:cxnLst/>
            <a:rect l="l" t="t" r="r" b="b"/>
            <a:pathLst>
              <a:path w="3143113" h="2616642">
                <a:moveTo>
                  <a:pt x="0" y="0"/>
                </a:moveTo>
                <a:lnTo>
                  <a:pt x="3143113" y="0"/>
                </a:lnTo>
                <a:lnTo>
                  <a:pt x="3143113" y="2616642"/>
                </a:lnTo>
                <a:lnTo>
                  <a:pt x="0" y="2616642"/>
                </a:lnTo>
                <a:lnTo>
                  <a:pt x="0" y="0"/>
                </a:lnTo>
                <a:close/>
              </a:path>
            </a:pathLst>
          </a:custGeom>
          <a:blipFill>
            <a:blip r:embed="rId2"/>
            <a:stretch>
              <a:fillRect/>
            </a:stretch>
          </a:blipFill>
        </p:spPr>
      </p:sp>
      <p:sp>
        <p:nvSpPr>
          <p:cNvPr id="3" name="TextBox 3"/>
          <p:cNvSpPr txBox="1"/>
          <p:nvPr/>
        </p:nvSpPr>
        <p:spPr>
          <a:xfrm>
            <a:off x="4282294" y="518097"/>
            <a:ext cx="9723412" cy="1762256"/>
          </a:xfrm>
          <a:prstGeom prst="rect">
            <a:avLst/>
          </a:prstGeom>
        </p:spPr>
        <p:txBody>
          <a:bodyPr lIns="0" tIns="0" rIns="0" bIns="0" rtlCol="0" anchor="t">
            <a:spAutoFit/>
          </a:bodyPr>
          <a:lstStyle/>
          <a:p>
            <a:pPr algn="ctr">
              <a:lnSpc>
                <a:spcPts val="6822"/>
              </a:lnSpc>
            </a:pPr>
            <a:r>
              <a:rPr lang="en-US" sz="6435">
                <a:solidFill>
                  <a:srgbClr val="F25044"/>
                </a:solidFill>
                <a:latin typeface="Klein"/>
                <a:ea typeface="Klein"/>
                <a:cs typeface="Klein"/>
                <a:sym typeface="Klein"/>
              </a:rPr>
              <a:t>COMPONENTS OR SOFTWARE USED</a:t>
            </a:r>
          </a:p>
        </p:txBody>
      </p:sp>
      <p:sp>
        <p:nvSpPr>
          <p:cNvPr id="4" name="Freeform 4"/>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
        <p:nvSpPr>
          <p:cNvPr id="5" name="Freeform 5"/>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4"/>
            <a:stretch>
              <a:fillRect l="-12769"/>
            </a:stretch>
          </a:blipFill>
        </p:spPr>
      </p:sp>
      <p:sp>
        <p:nvSpPr>
          <p:cNvPr id="6" name="Freeform 6"/>
          <p:cNvSpPr/>
          <p:nvPr/>
        </p:nvSpPr>
        <p:spPr>
          <a:xfrm>
            <a:off x="6125624" y="2310040"/>
            <a:ext cx="1713975" cy="1713975"/>
          </a:xfrm>
          <a:custGeom>
            <a:avLst/>
            <a:gdLst/>
            <a:ahLst/>
            <a:cxnLst/>
            <a:rect l="l" t="t" r="r" b="b"/>
            <a:pathLst>
              <a:path w="1713975" h="1713975">
                <a:moveTo>
                  <a:pt x="0" y="0"/>
                </a:moveTo>
                <a:lnTo>
                  <a:pt x="1713975" y="0"/>
                </a:lnTo>
                <a:lnTo>
                  <a:pt x="1713975" y="1713975"/>
                </a:lnTo>
                <a:lnTo>
                  <a:pt x="0" y="1713975"/>
                </a:lnTo>
                <a:lnTo>
                  <a:pt x="0" y="0"/>
                </a:lnTo>
                <a:close/>
              </a:path>
            </a:pathLst>
          </a:custGeom>
          <a:blipFill>
            <a:blip r:embed="rId5"/>
            <a:stretch>
              <a:fillRect/>
            </a:stretch>
          </a:blipFill>
        </p:spPr>
      </p:sp>
      <p:sp>
        <p:nvSpPr>
          <p:cNvPr id="7" name="Freeform 7"/>
          <p:cNvSpPr/>
          <p:nvPr/>
        </p:nvSpPr>
        <p:spPr>
          <a:xfrm>
            <a:off x="8319146" y="1965021"/>
            <a:ext cx="2406445" cy="2406445"/>
          </a:xfrm>
          <a:custGeom>
            <a:avLst/>
            <a:gdLst/>
            <a:ahLst/>
            <a:cxnLst/>
            <a:rect l="l" t="t" r="r" b="b"/>
            <a:pathLst>
              <a:path w="2406445" h="2406445">
                <a:moveTo>
                  <a:pt x="0" y="0"/>
                </a:moveTo>
                <a:lnTo>
                  <a:pt x="2406445" y="0"/>
                </a:lnTo>
                <a:lnTo>
                  <a:pt x="2406445" y="2406445"/>
                </a:lnTo>
                <a:lnTo>
                  <a:pt x="0" y="2406445"/>
                </a:lnTo>
                <a:lnTo>
                  <a:pt x="0" y="0"/>
                </a:lnTo>
                <a:close/>
              </a:path>
            </a:pathLst>
          </a:custGeom>
          <a:blipFill>
            <a:blip r:embed="rId6"/>
            <a:stretch>
              <a:fillRect/>
            </a:stretch>
          </a:blipFill>
        </p:spPr>
      </p:sp>
      <p:sp>
        <p:nvSpPr>
          <p:cNvPr id="8" name="Freeform 8"/>
          <p:cNvSpPr/>
          <p:nvPr/>
        </p:nvSpPr>
        <p:spPr>
          <a:xfrm>
            <a:off x="14245828" y="2280353"/>
            <a:ext cx="1816256" cy="1816256"/>
          </a:xfrm>
          <a:custGeom>
            <a:avLst/>
            <a:gdLst/>
            <a:ahLst/>
            <a:cxnLst/>
            <a:rect l="l" t="t" r="r" b="b"/>
            <a:pathLst>
              <a:path w="1816256" h="1816256">
                <a:moveTo>
                  <a:pt x="0" y="0"/>
                </a:moveTo>
                <a:lnTo>
                  <a:pt x="1816256" y="0"/>
                </a:lnTo>
                <a:lnTo>
                  <a:pt x="1816256" y="1816256"/>
                </a:lnTo>
                <a:lnTo>
                  <a:pt x="0" y="1816256"/>
                </a:lnTo>
                <a:lnTo>
                  <a:pt x="0" y="0"/>
                </a:lnTo>
                <a:close/>
              </a:path>
            </a:pathLst>
          </a:custGeom>
          <a:blipFill>
            <a:blip r:embed="rId7"/>
            <a:stretch>
              <a:fillRect/>
            </a:stretch>
          </a:blipFill>
        </p:spPr>
      </p:sp>
      <p:sp>
        <p:nvSpPr>
          <p:cNvPr id="9" name="Freeform 9"/>
          <p:cNvSpPr/>
          <p:nvPr/>
        </p:nvSpPr>
        <p:spPr>
          <a:xfrm>
            <a:off x="5798680" y="4494541"/>
            <a:ext cx="2367862" cy="2367862"/>
          </a:xfrm>
          <a:custGeom>
            <a:avLst/>
            <a:gdLst/>
            <a:ahLst/>
            <a:cxnLst/>
            <a:rect l="l" t="t" r="r" b="b"/>
            <a:pathLst>
              <a:path w="2367862" h="2367862">
                <a:moveTo>
                  <a:pt x="0" y="0"/>
                </a:moveTo>
                <a:lnTo>
                  <a:pt x="2367862" y="0"/>
                </a:lnTo>
                <a:lnTo>
                  <a:pt x="2367862" y="2367862"/>
                </a:lnTo>
                <a:lnTo>
                  <a:pt x="0" y="2367862"/>
                </a:lnTo>
                <a:lnTo>
                  <a:pt x="0" y="0"/>
                </a:lnTo>
                <a:close/>
              </a:path>
            </a:pathLst>
          </a:custGeom>
          <a:blipFill>
            <a:blip r:embed="rId8"/>
            <a:stretch>
              <a:fillRect l="-107662" t="-2338" r="-111169" b="-84178"/>
            </a:stretch>
          </a:blipFill>
        </p:spPr>
      </p:sp>
      <p:sp>
        <p:nvSpPr>
          <p:cNvPr id="10" name="Freeform 10"/>
          <p:cNvSpPr/>
          <p:nvPr/>
        </p:nvSpPr>
        <p:spPr>
          <a:xfrm>
            <a:off x="8737363" y="4838894"/>
            <a:ext cx="1639276" cy="1753237"/>
          </a:xfrm>
          <a:custGeom>
            <a:avLst/>
            <a:gdLst/>
            <a:ahLst/>
            <a:cxnLst/>
            <a:rect l="l" t="t" r="r" b="b"/>
            <a:pathLst>
              <a:path w="1639276" h="1753237">
                <a:moveTo>
                  <a:pt x="0" y="0"/>
                </a:moveTo>
                <a:lnTo>
                  <a:pt x="1639276" y="0"/>
                </a:lnTo>
                <a:lnTo>
                  <a:pt x="1639276" y="1753237"/>
                </a:lnTo>
                <a:lnTo>
                  <a:pt x="0" y="1753237"/>
                </a:lnTo>
                <a:lnTo>
                  <a:pt x="0" y="0"/>
                </a:lnTo>
                <a:close/>
              </a:path>
            </a:pathLst>
          </a:custGeom>
          <a:blipFill>
            <a:blip r:embed="rId9"/>
            <a:stretch>
              <a:fillRect/>
            </a:stretch>
          </a:blipFill>
        </p:spPr>
      </p:sp>
      <p:sp>
        <p:nvSpPr>
          <p:cNvPr id="11" name="Freeform 11"/>
          <p:cNvSpPr/>
          <p:nvPr/>
        </p:nvSpPr>
        <p:spPr>
          <a:xfrm>
            <a:off x="11292403" y="4699588"/>
            <a:ext cx="2048706" cy="2048706"/>
          </a:xfrm>
          <a:custGeom>
            <a:avLst/>
            <a:gdLst/>
            <a:ahLst/>
            <a:cxnLst/>
            <a:rect l="l" t="t" r="r" b="b"/>
            <a:pathLst>
              <a:path w="2048706" h="2048706">
                <a:moveTo>
                  <a:pt x="0" y="0"/>
                </a:moveTo>
                <a:lnTo>
                  <a:pt x="2048706" y="0"/>
                </a:lnTo>
                <a:lnTo>
                  <a:pt x="2048706" y="2048706"/>
                </a:lnTo>
                <a:lnTo>
                  <a:pt x="0" y="2048706"/>
                </a:lnTo>
                <a:lnTo>
                  <a:pt x="0" y="0"/>
                </a:lnTo>
                <a:close/>
              </a:path>
            </a:pathLst>
          </a:custGeom>
          <a:blipFill>
            <a:blip r:embed="rId10"/>
            <a:stretch>
              <a:fillRect/>
            </a:stretch>
          </a:blipFill>
        </p:spPr>
      </p:sp>
      <p:sp>
        <p:nvSpPr>
          <p:cNvPr id="12" name="Freeform 12"/>
          <p:cNvSpPr/>
          <p:nvPr/>
        </p:nvSpPr>
        <p:spPr>
          <a:xfrm>
            <a:off x="13831243" y="4962297"/>
            <a:ext cx="3152601" cy="1702405"/>
          </a:xfrm>
          <a:custGeom>
            <a:avLst/>
            <a:gdLst/>
            <a:ahLst/>
            <a:cxnLst/>
            <a:rect l="l" t="t" r="r" b="b"/>
            <a:pathLst>
              <a:path w="3152601" h="1702405">
                <a:moveTo>
                  <a:pt x="0" y="0"/>
                </a:moveTo>
                <a:lnTo>
                  <a:pt x="3152601" y="0"/>
                </a:lnTo>
                <a:lnTo>
                  <a:pt x="3152601" y="1702405"/>
                </a:lnTo>
                <a:lnTo>
                  <a:pt x="0" y="1702405"/>
                </a:lnTo>
                <a:lnTo>
                  <a:pt x="0" y="0"/>
                </a:lnTo>
                <a:close/>
              </a:path>
            </a:pathLst>
          </a:custGeom>
          <a:blipFill>
            <a:blip r:embed="rId11"/>
            <a:stretch>
              <a:fillRect/>
            </a:stretch>
          </a:blipFill>
        </p:spPr>
      </p:sp>
      <p:sp>
        <p:nvSpPr>
          <p:cNvPr id="13" name="Freeform 13"/>
          <p:cNvSpPr/>
          <p:nvPr/>
        </p:nvSpPr>
        <p:spPr>
          <a:xfrm>
            <a:off x="8593968" y="7191955"/>
            <a:ext cx="1926067" cy="1926067"/>
          </a:xfrm>
          <a:custGeom>
            <a:avLst/>
            <a:gdLst/>
            <a:ahLst/>
            <a:cxnLst/>
            <a:rect l="l" t="t" r="r" b="b"/>
            <a:pathLst>
              <a:path w="1926067" h="1926067">
                <a:moveTo>
                  <a:pt x="0" y="0"/>
                </a:moveTo>
                <a:lnTo>
                  <a:pt x="1926066" y="0"/>
                </a:lnTo>
                <a:lnTo>
                  <a:pt x="1926066" y="1926067"/>
                </a:lnTo>
                <a:lnTo>
                  <a:pt x="0" y="1926067"/>
                </a:lnTo>
                <a:lnTo>
                  <a:pt x="0" y="0"/>
                </a:lnTo>
                <a:close/>
              </a:path>
            </a:pathLst>
          </a:custGeom>
          <a:blipFill>
            <a:blip r:embed="rId12"/>
            <a:stretch>
              <a:fillRect/>
            </a:stretch>
          </a:blipFill>
        </p:spPr>
      </p:sp>
      <p:sp>
        <p:nvSpPr>
          <p:cNvPr id="14" name="Freeform 14"/>
          <p:cNvSpPr/>
          <p:nvPr/>
        </p:nvSpPr>
        <p:spPr>
          <a:xfrm>
            <a:off x="11554266" y="6862680"/>
            <a:ext cx="4209027" cy="2357055"/>
          </a:xfrm>
          <a:custGeom>
            <a:avLst/>
            <a:gdLst/>
            <a:ahLst/>
            <a:cxnLst/>
            <a:rect l="l" t="t" r="r" b="b"/>
            <a:pathLst>
              <a:path w="4209027" h="2357055">
                <a:moveTo>
                  <a:pt x="0" y="0"/>
                </a:moveTo>
                <a:lnTo>
                  <a:pt x="4209027" y="0"/>
                </a:lnTo>
                <a:lnTo>
                  <a:pt x="4209027" y="2357055"/>
                </a:lnTo>
                <a:lnTo>
                  <a:pt x="0" y="2357055"/>
                </a:lnTo>
                <a:lnTo>
                  <a:pt x="0" y="0"/>
                </a:lnTo>
                <a:close/>
              </a:path>
            </a:pathLst>
          </a:custGeom>
          <a:blipFill>
            <a:blip r:embed="rId13"/>
            <a:stretch>
              <a:fillRect/>
            </a:stretch>
          </a:blipFill>
        </p:spPr>
      </p:sp>
      <p:sp>
        <p:nvSpPr>
          <p:cNvPr id="15" name="TextBox 15"/>
          <p:cNvSpPr txBox="1"/>
          <p:nvPr/>
        </p:nvSpPr>
        <p:spPr>
          <a:xfrm>
            <a:off x="734999" y="1917396"/>
            <a:ext cx="5063682" cy="6933409"/>
          </a:xfrm>
          <a:prstGeom prst="rect">
            <a:avLst/>
          </a:prstGeom>
        </p:spPr>
        <p:txBody>
          <a:bodyPr lIns="0" tIns="0" rIns="0" bIns="0" rtlCol="0" anchor="t">
            <a:spAutoFit/>
          </a:bodyPr>
          <a:lstStyle/>
          <a:p>
            <a:pPr algn="just">
              <a:lnSpc>
                <a:spcPts val="3680"/>
              </a:lnSpc>
            </a:pPr>
            <a:endParaRPr/>
          </a:p>
          <a:p>
            <a:pPr algn="just">
              <a:lnSpc>
                <a:spcPts val="3680"/>
              </a:lnSpc>
            </a:pPr>
            <a:r>
              <a:rPr lang="en-US" sz="2628" b="1">
                <a:solidFill>
                  <a:srgbClr val="30526A"/>
                </a:solidFill>
                <a:latin typeface="Garet Bold"/>
                <a:ea typeface="Garet Bold"/>
                <a:cs typeface="Garet Bold"/>
                <a:sym typeface="Garet Bold"/>
              </a:rPr>
              <a:t>Software Components :</a:t>
            </a:r>
          </a:p>
          <a:p>
            <a:pPr algn="just">
              <a:lnSpc>
                <a:spcPts val="3680"/>
              </a:lnSpc>
            </a:pPr>
            <a:endParaRPr lang="en-US" sz="2628" b="1">
              <a:solidFill>
                <a:srgbClr val="30526A"/>
              </a:solidFill>
              <a:latin typeface="Garet Bold"/>
              <a:ea typeface="Garet Bold"/>
              <a:cs typeface="Garet Bold"/>
              <a:sym typeface="Garet Bold"/>
            </a:endParaRPr>
          </a:p>
          <a:p>
            <a:pPr marL="567554" lvl="1" indent="-283777" algn="just">
              <a:lnSpc>
                <a:spcPts val="3680"/>
              </a:lnSpc>
              <a:buFont typeface="Arial"/>
              <a:buChar char="•"/>
            </a:pPr>
            <a:r>
              <a:rPr lang="en-US" sz="2628">
                <a:solidFill>
                  <a:srgbClr val="30526A"/>
                </a:solidFill>
                <a:latin typeface="Garet"/>
                <a:ea typeface="Garet"/>
                <a:cs typeface="Garet"/>
                <a:sym typeface="Garet"/>
              </a:rPr>
              <a:t>Python</a:t>
            </a:r>
          </a:p>
          <a:p>
            <a:pPr marL="567554" lvl="1" indent="-283777" algn="just">
              <a:lnSpc>
                <a:spcPts val="3680"/>
              </a:lnSpc>
              <a:buFont typeface="Arial"/>
              <a:buChar char="•"/>
            </a:pPr>
            <a:r>
              <a:rPr lang="en-US" sz="2628">
                <a:solidFill>
                  <a:srgbClr val="30526A"/>
                </a:solidFill>
                <a:latin typeface="Garet"/>
                <a:ea typeface="Garet"/>
                <a:cs typeface="Garet"/>
                <a:sym typeface="Garet"/>
              </a:rPr>
              <a:t>PyTorch or TensorFlow</a:t>
            </a:r>
          </a:p>
          <a:p>
            <a:pPr marL="567554" lvl="1" indent="-283777" algn="just">
              <a:lnSpc>
                <a:spcPts val="3680"/>
              </a:lnSpc>
              <a:buFont typeface="Arial"/>
              <a:buChar char="•"/>
            </a:pPr>
            <a:r>
              <a:rPr lang="en-US" sz="2628">
                <a:solidFill>
                  <a:srgbClr val="30526A"/>
                </a:solidFill>
                <a:latin typeface="Garet"/>
                <a:ea typeface="Garet"/>
                <a:cs typeface="Garet"/>
                <a:sym typeface="Garet"/>
              </a:rPr>
              <a:t>Arduino IDE</a:t>
            </a:r>
          </a:p>
          <a:p>
            <a:pPr marL="567554" lvl="1" indent="-283777" algn="just">
              <a:lnSpc>
                <a:spcPts val="3680"/>
              </a:lnSpc>
              <a:buFont typeface="Arial"/>
              <a:buChar char="•"/>
            </a:pPr>
            <a:r>
              <a:rPr lang="en-US" sz="2628">
                <a:solidFill>
                  <a:srgbClr val="30526A"/>
                </a:solidFill>
                <a:latin typeface="Garet"/>
                <a:ea typeface="Garet"/>
                <a:cs typeface="Garet"/>
                <a:sym typeface="Garet"/>
              </a:rPr>
              <a:t>Kaggle</a:t>
            </a:r>
          </a:p>
          <a:p>
            <a:pPr marL="567554" lvl="1" indent="-283777" algn="just">
              <a:lnSpc>
                <a:spcPts val="3680"/>
              </a:lnSpc>
              <a:buFont typeface="Arial"/>
              <a:buChar char="•"/>
            </a:pPr>
            <a:r>
              <a:rPr lang="en-US" sz="2628">
                <a:solidFill>
                  <a:srgbClr val="30526A"/>
                </a:solidFill>
                <a:latin typeface="Garet"/>
                <a:ea typeface="Garet"/>
                <a:cs typeface="Garet"/>
                <a:sym typeface="Garet"/>
              </a:rPr>
              <a:t>Streamlit</a:t>
            </a:r>
          </a:p>
          <a:p>
            <a:pPr marL="567554" lvl="1" indent="-283777" algn="just">
              <a:lnSpc>
                <a:spcPts val="3680"/>
              </a:lnSpc>
              <a:buFont typeface="Arial"/>
              <a:buChar char="•"/>
            </a:pPr>
            <a:r>
              <a:rPr lang="en-US" sz="2628">
                <a:solidFill>
                  <a:srgbClr val="30526A"/>
                </a:solidFill>
                <a:latin typeface="Garet"/>
                <a:ea typeface="Garet"/>
                <a:cs typeface="Garet"/>
                <a:sym typeface="Garet"/>
              </a:rPr>
              <a:t>Pandas &amp; NumPy</a:t>
            </a:r>
          </a:p>
          <a:p>
            <a:pPr marL="567554" lvl="1" indent="-283777" algn="just">
              <a:lnSpc>
                <a:spcPts val="3680"/>
              </a:lnSpc>
              <a:buFont typeface="Arial"/>
              <a:buChar char="•"/>
            </a:pPr>
            <a:r>
              <a:rPr lang="en-US" sz="2628">
                <a:solidFill>
                  <a:srgbClr val="30526A"/>
                </a:solidFill>
                <a:latin typeface="Garet"/>
                <a:ea typeface="Garet"/>
                <a:cs typeface="Garet"/>
                <a:sym typeface="Garet"/>
              </a:rPr>
              <a:t>Matplotlib &amp; Seaborn</a:t>
            </a:r>
          </a:p>
          <a:p>
            <a:pPr marL="567554" lvl="1" indent="-283777" algn="just">
              <a:lnSpc>
                <a:spcPts val="3680"/>
              </a:lnSpc>
              <a:buFont typeface="Arial"/>
              <a:buChar char="•"/>
            </a:pPr>
            <a:r>
              <a:rPr lang="en-US" sz="2628">
                <a:solidFill>
                  <a:srgbClr val="30526A"/>
                </a:solidFill>
                <a:latin typeface="Garet"/>
                <a:ea typeface="Garet"/>
                <a:cs typeface="Garet"/>
                <a:sym typeface="Garet"/>
              </a:rPr>
              <a:t>Scikit-learn</a:t>
            </a:r>
          </a:p>
          <a:p>
            <a:pPr marL="567554" lvl="1" indent="-283777" algn="just">
              <a:lnSpc>
                <a:spcPts val="3680"/>
              </a:lnSpc>
              <a:buFont typeface="Arial"/>
              <a:buChar char="•"/>
            </a:pPr>
            <a:r>
              <a:rPr lang="en-US" sz="2628">
                <a:solidFill>
                  <a:srgbClr val="30526A"/>
                </a:solidFill>
                <a:latin typeface="Garet"/>
                <a:ea typeface="Garet"/>
                <a:cs typeface="Garet"/>
                <a:sym typeface="Garet"/>
              </a:rPr>
              <a:t>Git Hub</a:t>
            </a:r>
          </a:p>
          <a:p>
            <a:pPr algn="just">
              <a:lnSpc>
                <a:spcPts val="3680"/>
              </a:lnSpc>
            </a:pPr>
            <a:endParaRPr lang="en-US" sz="2628">
              <a:solidFill>
                <a:srgbClr val="30526A"/>
              </a:solidFill>
              <a:latin typeface="Garet"/>
              <a:ea typeface="Garet"/>
              <a:cs typeface="Garet"/>
              <a:sym typeface="Garet"/>
            </a:endParaRPr>
          </a:p>
          <a:p>
            <a:pPr algn="just">
              <a:lnSpc>
                <a:spcPts val="3680"/>
              </a:lnSpc>
            </a:pPr>
            <a:endParaRPr lang="en-US" sz="2628">
              <a:solidFill>
                <a:srgbClr val="30526A"/>
              </a:solidFill>
              <a:latin typeface="Garet"/>
              <a:ea typeface="Garet"/>
              <a:cs typeface="Garet"/>
              <a:sym typeface="Garet"/>
            </a:endParaRPr>
          </a:p>
          <a:p>
            <a:pPr algn="just">
              <a:lnSpc>
                <a:spcPts val="3680"/>
              </a:lnSpc>
            </a:pPr>
            <a:endParaRPr lang="en-US" sz="2628">
              <a:solidFill>
                <a:srgbClr val="30526A"/>
              </a:solidFill>
              <a:latin typeface="Garet"/>
              <a:ea typeface="Garet"/>
              <a:cs typeface="Garet"/>
              <a:sym typeface="Garet"/>
            </a:endParaRPr>
          </a:p>
        </p:txBody>
      </p:sp>
      <p:sp>
        <p:nvSpPr>
          <p:cNvPr id="16" name="TextBox 16"/>
          <p:cNvSpPr txBox="1"/>
          <p:nvPr/>
        </p:nvSpPr>
        <p:spPr>
          <a:xfrm>
            <a:off x="444985" y="9782885"/>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17" name="TextBox 17"/>
          <p:cNvSpPr txBox="1"/>
          <p:nvPr/>
        </p:nvSpPr>
        <p:spPr>
          <a:xfrm>
            <a:off x="6473508" y="4235360"/>
            <a:ext cx="1018208"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PYTHON</a:t>
            </a:r>
          </a:p>
        </p:txBody>
      </p:sp>
      <p:sp>
        <p:nvSpPr>
          <p:cNvPr id="18" name="TextBox 18"/>
          <p:cNvSpPr txBox="1"/>
          <p:nvPr/>
        </p:nvSpPr>
        <p:spPr>
          <a:xfrm>
            <a:off x="8959649" y="4235360"/>
            <a:ext cx="1125438"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PYTORCH</a:t>
            </a:r>
          </a:p>
        </p:txBody>
      </p:sp>
      <p:sp>
        <p:nvSpPr>
          <p:cNvPr id="19" name="TextBox 19"/>
          <p:cNvSpPr txBox="1"/>
          <p:nvPr/>
        </p:nvSpPr>
        <p:spPr>
          <a:xfrm>
            <a:off x="14879724" y="4235360"/>
            <a:ext cx="1055638"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VS CODE</a:t>
            </a:r>
          </a:p>
        </p:txBody>
      </p:sp>
      <p:sp>
        <p:nvSpPr>
          <p:cNvPr id="20" name="TextBox 20"/>
          <p:cNvSpPr txBox="1"/>
          <p:nvPr/>
        </p:nvSpPr>
        <p:spPr>
          <a:xfrm>
            <a:off x="6339637" y="6757819"/>
            <a:ext cx="1285949"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STREAMLIT</a:t>
            </a:r>
          </a:p>
        </p:txBody>
      </p:sp>
      <p:sp>
        <p:nvSpPr>
          <p:cNvPr id="21" name="TextBox 21"/>
          <p:cNvSpPr txBox="1"/>
          <p:nvPr/>
        </p:nvSpPr>
        <p:spPr>
          <a:xfrm>
            <a:off x="9085362" y="9083629"/>
            <a:ext cx="1024310"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OPENCV</a:t>
            </a:r>
          </a:p>
        </p:txBody>
      </p:sp>
      <p:sp>
        <p:nvSpPr>
          <p:cNvPr id="22" name="TextBox 22"/>
          <p:cNvSpPr txBox="1"/>
          <p:nvPr/>
        </p:nvSpPr>
        <p:spPr>
          <a:xfrm>
            <a:off x="13440941" y="9127547"/>
            <a:ext cx="390302"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GIT</a:t>
            </a:r>
          </a:p>
        </p:txBody>
      </p:sp>
      <p:sp>
        <p:nvSpPr>
          <p:cNvPr id="23" name="TextBox 23"/>
          <p:cNvSpPr txBox="1"/>
          <p:nvPr/>
        </p:nvSpPr>
        <p:spPr>
          <a:xfrm>
            <a:off x="11554266" y="4235360"/>
            <a:ext cx="1595810"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ARDUINO IDE</a:t>
            </a:r>
          </a:p>
        </p:txBody>
      </p:sp>
      <p:sp>
        <p:nvSpPr>
          <p:cNvPr id="24" name="TextBox 24"/>
          <p:cNvSpPr txBox="1"/>
          <p:nvPr/>
        </p:nvSpPr>
        <p:spPr>
          <a:xfrm>
            <a:off x="9144000" y="6757819"/>
            <a:ext cx="907033"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NUMPY</a:t>
            </a:r>
          </a:p>
        </p:txBody>
      </p:sp>
      <p:sp>
        <p:nvSpPr>
          <p:cNvPr id="25" name="TextBox 25"/>
          <p:cNvSpPr txBox="1"/>
          <p:nvPr/>
        </p:nvSpPr>
        <p:spPr>
          <a:xfrm>
            <a:off x="11777917" y="6828166"/>
            <a:ext cx="1148507"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SEABORN</a:t>
            </a:r>
          </a:p>
        </p:txBody>
      </p:sp>
      <p:sp>
        <p:nvSpPr>
          <p:cNvPr id="26" name="TextBox 26"/>
          <p:cNvSpPr txBox="1"/>
          <p:nvPr/>
        </p:nvSpPr>
        <p:spPr>
          <a:xfrm>
            <a:off x="14650449" y="6871928"/>
            <a:ext cx="1571104"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SCIKIT LEARN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70235" y="1345483"/>
            <a:ext cx="12325431" cy="1145178"/>
          </a:xfrm>
          <a:prstGeom prst="rect">
            <a:avLst/>
          </a:prstGeom>
        </p:spPr>
        <p:txBody>
          <a:bodyPr lIns="0" tIns="0" rIns="0" bIns="0" rtlCol="0" anchor="t">
            <a:spAutoFit/>
          </a:bodyPr>
          <a:lstStyle/>
          <a:p>
            <a:pPr algn="r">
              <a:lnSpc>
                <a:spcPts val="8647"/>
              </a:lnSpc>
            </a:pPr>
            <a:r>
              <a:rPr lang="en-US" sz="8158">
                <a:solidFill>
                  <a:srgbClr val="F25044"/>
                </a:solidFill>
                <a:latin typeface="Klein"/>
                <a:ea typeface="Klein"/>
                <a:cs typeface="Klein"/>
                <a:sym typeface="Klein"/>
              </a:rPr>
              <a:t>WORKING OF PROJECT </a:t>
            </a:r>
          </a:p>
        </p:txBody>
      </p:sp>
      <p:sp>
        <p:nvSpPr>
          <p:cNvPr id="3" name="TextBox 3"/>
          <p:cNvSpPr txBox="1"/>
          <p:nvPr/>
        </p:nvSpPr>
        <p:spPr>
          <a:xfrm>
            <a:off x="1028700" y="2650424"/>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1 </a:t>
            </a:r>
          </a:p>
        </p:txBody>
      </p:sp>
      <p:sp>
        <p:nvSpPr>
          <p:cNvPr id="4" name="Freeform 4"/>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5" name="Freeform 5"/>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7" name="TextBox 7"/>
          <p:cNvSpPr txBox="1"/>
          <p:nvPr/>
        </p:nvSpPr>
        <p:spPr>
          <a:xfrm>
            <a:off x="1028700" y="3871511"/>
            <a:ext cx="7504250" cy="14957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DATASET</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PhysioNet Challenge 2013 (75 records, 4-channel abdominal ECG)</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Sampling rate: 1000 Hz | Duration: 60 seconds/record</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QRS annotations provided (.fqrs) files.</a:t>
            </a:r>
          </a:p>
          <a:p>
            <a:pPr algn="just">
              <a:lnSpc>
                <a:spcPts val="2324"/>
              </a:lnSpc>
            </a:pPr>
            <a:endParaRPr lang="en-US" sz="1660" b="1">
              <a:solidFill>
                <a:srgbClr val="000000"/>
              </a:solidFill>
              <a:latin typeface="Klein Bold"/>
              <a:ea typeface="Klein Bold"/>
              <a:cs typeface="Klein Bold"/>
              <a:sym typeface="Klein Bold"/>
            </a:endParaRPr>
          </a:p>
        </p:txBody>
      </p:sp>
      <p:sp>
        <p:nvSpPr>
          <p:cNvPr id="8" name="TextBox 8"/>
          <p:cNvSpPr txBox="1"/>
          <p:nvPr/>
        </p:nvSpPr>
        <p:spPr>
          <a:xfrm>
            <a:off x="1028700" y="5300625"/>
            <a:ext cx="7504250" cy="178153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SIGNAL PRE-PROCESSING</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Notch filter (50 Hz) → powerline noise removal</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Bandpass filter (0.5-100 Hz) → frequency range extraction</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Wavelet denoising (Symlet-10, Level 6) → artifact suppression</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Baseline correction → drift elimination</a:t>
            </a:r>
          </a:p>
          <a:p>
            <a:pPr algn="just">
              <a:lnSpc>
                <a:spcPts val="2324"/>
              </a:lnSpc>
            </a:pPr>
            <a:endParaRPr lang="en-US" sz="1660" b="1">
              <a:solidFill>
                <a:srgbClr val="1D3207"/>
              </a:solidFill>
              <a:latin typeface="Klein Bold"/>
              <a:ea typeface="Klein Bold"/>
              <a:cs typeface="Klein Bold"/>
              <a:sym typeface="Klein Bold"/>
            </a:endParaRPr>
          </a:p>
        </p:txBody>
      </p:sp>
      <p:sp>
        <p:nvSpPr>
          <p:cNvPr id="9" name="TextBox 9"/>
          <p:cNvSpPr txBox="1"/>
          <p:nvPr/>
        </p:nvSpPr>
        <p:spPr>
          <a:xfrm>
            <a:off x="1028700" y="3208319"/>
            <a:ext cx="6062280" cy="349554"/>
          </a:xfrm>
          <a:prstGeom prst="rect">
            <a:avLst/>
          </a:prstGeom>
        </p:spPr>
        <p:txBody>
          <a:bodyPr lIns="0" tIns="0" rIns="0" bIns="0" rtlCol="0" anchor="t">
            <a:spAutoFit/>
          </a:bodyPr>
          <a:lstStyle/>
          <a:p>
            <a:pPr algn="l">
              <a:lnSpc>
                <a:spcPts val="2668"/>
              </a:lnSpc>
              <a:spcBef>
                <a:spcPct val="0"/>
              </a:spcBef>
            </a:pPr>
            <a:r>
              <a:rPr lang="en-US" sz="2517" b="1">
                <a:solidFill>
                  <a:srgbClr val="000000"/>
                </a:solidFill>
                <a:latin typeface="Klein Bold"/>
                <a:ea typeface="Klein Bold"/>
                <a:cs typeface="Klein Bold"/>
                <a:sym typeface="Klein Bold"/>
              </a:rPr>
              <a:t>DATA ACQUISITION &amp; PREPROCESSING</a:t>
            </a:r>
          </a:p>
        </p:txBody>
      </p:sp>
      <p:sp>
        <p:nvSpPr>
          <p:cNvPr id="10" name="TextBox 10"/>
          <p:cNvSpPr txBox="1"/>
          <p:nvPr/>
        </p:nvSpPr>
        <p:spPr>
          <a:xfrm>
            <a:off x="1028700" y="7044064"/>
            <a:ext cx="7504250" cy="14957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DATA  ORGANIZATION AND OUTCOME</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Batch processing: 25 samples/batch</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Total: 4.5M preprocessed samples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Outcome: Clean 4-channel ECG signals ready for analysis</a:t>
            </a:r>
          </a:p>
          <a:p>
            <a:pPr algn="just">
              <a:lnSpc>
                <a:spcPts val="2324"/>
              </a:lnSpc>
            </a:pPr>
            <a:endParaRPr lang="en-US" sz="1660" b="1">
              <a:solidFill>
                <a:srgbClr val="1D3207"/>
              </a:solidFill>
              <a:latin typeface="Klein Bold"/>
              <a:ea typeface="Klein Bold"/>
              <a:cs typeface="Klein Bold"/>
              <a:sym typeface="Klein Bold"/>
            </a:endParaRPr>
          </a:p>
        </p:txBody>
      </p:sp>
      <p:sp>
        <p:nvSpPr>
          <p:cNvPr id="11" name="TextBox 11"/>
          <p:cNvSpPr txBox="1"/>
          <p:nvPr/>
        </p:nvSpPr>
        <p:spPr>
          <a:xfrm>
            <a:off x="9544590" y="2593274"/>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2 </a:t>
            </a:r>
          </a:p>
        </p:txBody>
      </p:sp>
      <p:sp>
        <p:nvSpPr>
          <p:cNvPr id="12" name="TextBox 12"/>
          <p:cNvSpPr txBox="1"/>
          <p:nvPr/>
        </p:nvSpPr>
        <p:spPr>
          <a:xfrm>
            <a:off x="9544590" y="3151169"/>
            <a:ext cx="6062280" cy="349554"/>
          </a:xfrm>
          <a:prstGeom prst="rect">
            <a:avLst/>
          </a:prstGeom>
        </p:spPr>
        <p:txBody>
          <a:bodyPr lIns="0" tIns="0" rIns="0" bIns="0" rtlCol="0" anchor="t">
            <a:spAutoFit/>
          </a:bodyPr>
          <a:lstStyle/>
          <a:p>
            <a:pPr algn="l">
              <a:lnSpc>
                <a:spcPts val="2668"/>
              </a:lnSpc>
              <a:spcBef>
                <a:spcPct val="0"/>
              </a:spcBef>
            </a:pPr>
            <a:r>
              <a:rPr lang="en-US" sz="2517" b="1">
                <a:solidFill>
                  <a:srgbClr val="000000"/>
                </a:solidFill>
                <a:latin typeface="Klein Bold"/>
                <a:ea typeface="Klein Bold"/>
                <a:cs typeface="Klein Bold"/>
                <a:sym typeface="Klein Bold"/>
              </a:rPr>
              <a:t>MATERNAL-FETAL ECG SEPARATION</a:t>
            </a:r>
          </a:p>
        </p:txBody>
      </p:sp>
      <p:sp>
        <p:nvSpPr>
          <p:cNvPr id="13" name="TextBox 13"/>
          <p:cNvSpPr txBox="1"/>
          <p:nvPr/>
        </p:nvSpPr>
        <p:spPr>
          <a:xfrm>
            <a:off x="9544590" y="3871511"/>
            <a:ext cx="7504250" cy="9242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OBJECTIVE</a:t>
            </a:r>
          </a:p>
          <a:p>
            <a:pPr algn="just">
              <a:lnSpc>
                <a:spcPts val="2324"/>
              </a:lnSpc>
            </a:pPr>
            <a:r>
              <a:rPr lang="en-US" sz="1660" b="1">
                <a:solidFill>
                  <a:srgbClr val="000000"/>
                </a:solidFill>
                <a:latin typeface="Klein Bold"/>
                <a:ea typeface="Klein Bold"/>
                <a:cs typeface="Klein Bold"/>
                <a:sym typeface="Klein Bold"/>
              </a:rPr>
              <a:t>Isolate pure fetal ECG from mixed maternal-fetal abdominal signals</a:t>
            </a:r>
          </a:p>
          <a:p>
            <a:pPr algn="just">
              <a:lnSpc>
                <a:spcPts val="2324"/>
              </a:lnSpc>
            </a:pPr>
            <a:endParaRPr lang="en-US" sz="1660" b="1">
              <a:solidFill>
                <a:srgbClr val="000000"/>
              </a:solidFill>
              <a:latin typeface="Klein Bold"/>
              <a:ea typeface="Klein Bold"/>
              <a:cs typeface="Klein Bold"/>
              <a:sym typeface="Klein Bold"/>
            </a:endParaRPr>
          </a:p>
        </p:txBody>
      </p:sp>
      <p:sp>
        <p:nvSpPr>
          <p:cNvPr id="14" name="TextBox 14"/>
          <p:cNvSpPr txBox="1"/>
          <p:nvPr/>
        </p:nvSpPr>
        <p:spPr>
          <a:xfrm>
            <a:off x="9544590" y="4714655"/>
            <a:ext cx="7504250" cy="178153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CHALLENGE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Abdominal ECG contains superimposed maternal and fetal signals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Maternal heart rate: 60-100 bpm (dominant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Fetal heart rate: 120-180 bpm (weaker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Requires signal separation while preserving morphology</a:t>
            </a:r>
          </a:p>
          <a:p>
            <a:pPr algn="just">
              <a:lnSpc>
                <a:spcPts val="2324"/>
              </a:lnSpc>
            </a:pPr>
            <a:endParaRPr lang="en-US" sz="1660" b="1">
              <a:solidFill>
                <a:srgbClr val="000000"/>
              </a:solidFill>
              <a:latin typeface="Klein Bold"/>
              <a:ea typeface="Klein Bold"/>
              <a:cs typeface="Klein Bold"/>
              <a:sym typeface="Klein Bold"/>
            </a:endParaRPr>
          </a:p>
        </p:txBody>
      </p:sp>
      <p:sp>
        <p:nvSpPr>
          <p:cNvPr id="15" name="TextBox 15"/>
          <p:cNvSpPr txBox="1"/>
          <p:nvPr/>
        </p:nvSpPr>
        <p:spPr>
          <a:xfrm>
            <a:off x="9544590" y="6415094"/>
            <a:ext cx="7504250" cy="1719944"/>
          </a:xfrm>
          <a:prstGeom prst="rect">
            <a:avLst/>
          </a:prstGeom>
        </p:spPr>
        <p:txBody>
          <a:bodyPr lIns="0" tIns="0" rIns="0" bIns="0" rtlCol="0" anchor="t">
            <a:spAutoFit/>
          </a:bodyPr>
          <a:lstStyle/>
          <a:p>
            <a:pPr algn="just">
              <a:lnSpc>
                <a:spcPts val="2324"/>
              </a:lnSpc>
            </a:pPr>
            <a:r>
              <a:rPr lang="en-US" sz="1660" b="1">
                <a:solidFill>
                  <a:srgbClr val="30526A"/>
                </a:solidFill>
                <a:latin typeface="Klein Bold"/>
                <a:ea typeface="Klein Bold"/>
                <a:cs typeface="Klein Bold"/>
                <a:sym typeface="Klein Bold"/>
              </a:rPr>
              <a:t>APPROACH</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Source separation techniques for multi-channel recordings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Frequency-based or blind source separation methods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Component identification based on physiological characteristics</a:t>
            </a:r>
          </a:p>
          <a:p>
            <a:pPr marL="358539" lvl="1" indent="-179270" algn="just">
              <a:lnSpc>
                <a:spcPts val="2324"/>
              </a:lnSpc>
              <a:buFont typeface="Arial"/>
              <a:buChar char="•"/>
            </a:pPr>
            <a:r>
              <a:rPr lang="en-US" sz="1660" b="1">
                <a:solidFill>
                  <a:srgbClr val="1D3207"/>
                </a:solidFill>
                <a:latin typeface="Klein Bold"/>
                <a:ea typeface="Klein Bold"/>
                <a:cs typeface="Klein Bold"/>
                <a:sym typeface="Klein Bold"/>
              </a:rPr>
              <a:t>Signal reconstruction maintaining cardiac waveform integrity</a:t>
            </a:r>
          </a:p>
          <a:p>
            <a:pPr algn="just">
              <a:lnSpc>
                <a:spcPts val="2324"/>
              </a:lnSpc>
            </a:pPr>
            <a:endParaRPr lang="en-US" sz="1660" b="1">
              <a:solidFill>
                <a:srgbClr val="1D3207"/>
              </a:solidFill>
              <a:latin typeface="Klein Bold"/>
              <a:ea typeface="Klein Bold"/>
              <a:cs typeface="Klein Bold"/>
              <a:sym typeface="Klein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79581"/>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3</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TextBox 5"/>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6" name="TextBox 6"/>
          <p:cNvSpPr txBox="1"/>
          <p:nvPr/>
        </p:nvSpPr>
        <p:spPr>
          <a:xfrm>
            <a:off x="1028700" y="3084494"/>
            <a:ext cx="7504250" cy="43532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ARCHITECTURE: Hybrid Deep Learning Model</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ResNet Blocks: </a:t>
            </a:r>
            <a:r>
              <a:rPr lang="en-US" sz="1660">
                <a:solidFill>
                  <a:srgbClr val="000000"/>
                </a:solidFill>
                <a:latin typeface="Klein"/>
                <a:ea typeface="Klein"/>
                <a:cs typeface="Klein"/>
                <a:sym typeface="Klein"/>
              </a:rPr>
              <a:t>Spatial feature extraction with skip connections</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Multi-Frequency CNN: </a:t>
            </a:r>
            <a:r>
              <a:rPr lang="en-US" sz="1660">
                <a:solidFill>
                  <a:srgbClr val="000000"/>
                </a:solidFill>
                <a:latin typeface="Klein"/>
                <a:ea typeface="Klein"/>
                <a:cs typeface="Klein"/>
                <a:sym typeface="Klein"/>
              </a:rPr>
              <a:t>Parallel kernels for multi-scale pattern capture​. Small kernels → QRS, Medium → T-wave, Large → P-wave</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Transformer Attention: </a:t>
            </a:r>
            <a:r>
              <a:rPr lang="en-US" sz="1660">
                <a:solidFill>
                  <a:srgbClr val="000000"/>
                </a:solidFill>
                <a:latin typeface="Klein"/>
                <a:ea typeface="Klein"/>
                <a:cs typeface="Klein"/>
                <a:sym typeface="Klein"/>
              </a:rPr>
              <a:t>Multi-head attention (4 heads) for P-QRS-T dependencies</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U-Net Decoder: </a:t>
            </a:r>
            <a:r>
              <a:rPr lang="en-US" sz="1660">
                <a:solidFill>
                  <a:srgbClr val="000000"/>
                </a:solidFill>
                <a:latin typeface="Klein"/>
                <a:ea typeface="Klein"/>
                <a:cs typeface="Klein"/>
                <a:sym typeface="Klein"/>
              </a:rPr>
              <a:t>Upsampling with skip connections for pixel-wise segmentation</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Output Classes:</a:t>
            </a:r>
            <a:r>
              <a:rPr lang="en-US" sz="1660">
                <a:solidFill>
                  <a:srgbClr val="000000"/>
                </a:solidFill>
                <a:latin typeface="Klein"/>
                <a:ea typeface="Klein"/>
                <a:cs typeface="Klein"/>
                <a:sym typeface="Klein"/>
              </a:rPr>
              <a:t> Class 0: Background </a:t>
            </a:r>
          </a:p>
          <a:p>
            <a:pPr algn="l">
              <a:lnSpc>
                <a:spcPts val="2324"/>
              </a:lnSpc>
            </a:pPr>
            <a:r>
              <a:rPr lang="en-US" sz="1660">
                <a:solidFill>
                  <a:srgbClr val="000000"/>
                </a:solidFill>
                <a:latin typeface="Klein"/>
                <a:ea typeface="Klein"/>
                <a:cs typeface="Klein"/>
                <a:sym typeface="Klein"/>
              </a:rPr>
              <a:t>                                   Class 1: QRS</a:t>
            </a:r>
          </a:p>
          <a:p>
            <a:pPr algn="l">
              <a:lnSpc>
                <a:spcPts val="2324"/>
              </a:lnSpc>
            </a:pPr>
            <a:r>
              <a:rPr lang="en-US" sz="1660">
                <a:solidFill>
                  <a:srgbClr val="000000"/>
                </a:solidFill>
                <a:latin typeface="Klein"/>
                <a:ea typeface="Klein"/>
                <a:cs typeface="Klein"/>
                <a:sym typeface="Klein"/>
              </a:rPr>
              <a:t>                                   Class 2: T-wave</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Performance:</a:t>
            </a:r>
            <a:r>
              <a:rPr lang="en-US" sz="1660">
                <a:solidFill>
                  <a:srgbClr val="000000"/>
                </a:solidFill>
                <a:latin typeface="Klein"/>
                <a:ea typeface="Klein"/>
                <a:cs typeface="Klein"/>
                <a:sym typeface="Klein"/>
              </a:rPr>
              <a:t> IoU: 85% </a:t>
            </a:r>
          </a:p>
          <a:p>
            <a:pPr algn="l">
              <a:lnSpc>
                <a:spcPts val="2324"/>
              </a:lnSpc>
            </a:pPr>
            <a:r>
              <a:rPr lang="en-US" sz="1660">
                <a:solidFill>
                  <a:srgbClr val="000000"/>
                </a:solidFill>
                <a:latin typeface="Klein"/>
                <a:ea typeface="Klein"/>
                <a:cs typeface="Klein"/>
                <a:sym typeface="Klein"/>
              </a:rPr>
              <a:t>                               T-wave accuracy: 90% </a:t>
            </a:r>
          </a:p>
          <a:p>
            <a:pPr algn="l">
              <a:lnSpc>
                <a:spcPts val="2324"/>
              </a:lnSpc>
            </a:pPr>
            <a:r>
              <a:rPr lang="en-US" sz="1660">
                <a:solidFill>
                  <a:srgbClr val="000000"/>
                </a:solidFill>
                <a:latin typeface="Klein"/>
                <a:ea typeface="Klein"/>
                <a:cs typeface="Klein"/>
                <a:sym typeface="Klein"/>
              </a:rPr>
              <a:t>                               Boundary precision: ±15ms</a:t>
            </a:r>
          </a:p>
          <a:p>
            <a:pPr marL="358539" lvl="1" indent="-179270" algn="l">
              <a:lnSpc>
                <a:spcPts val="2324"/>
              </a:lnSpc>
              <a:buFont typeface="Arial"/>
              <a:buChar char="•"/>
            </a:pPr>
            <a:r>
              <a:rPr lang="en-US" sz="1660" b="1">
                <a:solidFill>
                  <a:srgbClr val="000000"/>
                </a:solidFill>
                <a:latin typeface="Klein Bold"/>
                <a:ea typeface="Klein Bold"/>
                <a:cs typeface="Klein Bold"/>
                <a:sym typeface="Klein Bold"/>
              </a:rPr>
              <a:t>Outcome:</a:t>
            </a:r>
            <a:r>
              <a:rPr lang="en-US" sz="1660">
                <a:solidFill>
                  <a:srgbClr val="000000"/>
                </a:solidFill>
                <a:latin typeface="Klein"/>
                <a:ea typeface="Klein"/>
                <a:cs typeface="Klein"/>
                <a:sym typeface="Klein"/>
              </a:rPr>
              <a:t> Precise P-QRS-T segmentation for morphological analysis</a:t>
            </a:r>
          </a:p>
        </p:txBody>
      </p:sp>
      <p:sp>
        <p:nvSpPr>
          <p:cNvPr id="7" name="TextBox 7"/>
          <p:cNvSpPr txBox="1"/>
          <p:nvPr/>
        </p:nvSpPr>
        <p:spPr>
          <a:xfrm>
            <a:off x="1028700" y="2499460"/>
            <a:ext cx="6062280" cy="356508"/>
          </a:xfrm>
          <a:prstGeom prst="rect">
            <a:avLst/>
          </a:prstGeom>
        </p:spPr>
        <p:txBody>
          <a:bodyPr lIns="0" tIns="0" rIns="0" bIns="0" rtlCol="0" anchor="t">
            <a:spAutoFit/>
          </a:bodyPr>
          <a:lstStyle/>
          <a:p>
            <a:pPr algn="l">
              <a:lnSpc>
                <a:spcPts val="2668"/>
              </a:lnSpc>
              <a:spcBef>
                <a:spcPct val="0"/>
              </a:spcBef>
            </a:pPr>
            <a:r>
              <a:rPr lang="en-US" sz="2517" b="1" dirty="0">
                <a:solidFill>
                  <a:srgbClr val="000000"/>
                </a:solidFill>
                <a:latin typeface="Klein Bold"/>
                <a:ea typeface="Klein Bold"/>
                <a:cs typeface="Klein Bold"/>
                <a:sym typeface="Klein Bold"/>
              </a:rPr>
              <a:t>MORPHOLOGY EXTRACTION</a:t>
            </a:r>
          </a:p>
        </p:txBody>
      </p:sp>
      <p:sp>
        <p:nvSpPr>
          <p:cNvPr id="8" name="TextBox 8"/>
          <p:cNvSpPr txBox="1"/>
          <p:nvPr/>
        </p:nvSpPr>
        <p:spPr>
          <a:xfrm>
            <a:off x="9544590" y="1941565"/>
            <a:ext cx="1746390" cy="529320"/>
          </a:xfrm>
          <a:prstGeom prst="rect">
            <a:avLst/>
          </a:prstGeom>
        </p:spPr>
        <p:txBody>
          <a:bodyPr lIns="0" tIns="0" rIns="0" bIns="0" rtlCol="0" anchor="t">
            <a:spAutoFit/>
          </a:bodyPr>
          <a:lstStyle/>
          <a:p>
            <a:pPr algn="just">
              <a:lnSpc>
                <a:spcPts val="4424"/>
              </a:lnSpc>
            </a:pPr>
            <a:r>
              <a:rPr lang="en-US" sz="3160" b="1">
                <a:solidFill>
                  <a:srgbClr val="30526A"/>
                </a:solidFill>
                <a:latin typeface="Garet Bold"/>
                <a:ea typeface="Garet Bold"/>
                <a:cs typeface="Garet Bold"/>
                <a:sym typeface="Garet Bold"/>
              </a:rPr>
              <a:t>PHASE 4 </a:t>
            </a:r>
          </a:p>
        </p:txBody>
      </p:sp>
      <p:sp>
        <p:nvSpPr>
          <p:cNvPr id="9" name="TextBox 9"/>
          <p:cNvSpPr txBox="1"/>
          <p:nvPr/>
        </p:nvSpPr>
        <p:spPr>
          <a:xfrm>
            <a:off x="9544590" y="2499460"/>
            <a:ext cx="6062280" cy="349554"/>
          </a:xfrm>
          <a:prstGeom prst="rect">
            <a:avLst/>
          </a:prstGeom>
        </p:spPr>
        <p:txBody>
          <a:bodyPr lIns="0" tIns="0" rIns="0" bIns="0" rtlCol="0" anchor="t">
            <a:spAutoFit/>
          </a:bodyPr>
          <a:lstStyle/>
          <a:p>
            <a:pPr algn="l">
              <a:lnSpc>
                <a:spcPts val="2668"/>
              </a:lnSpc>
              <a:spcBef>
                <a:spcPct val="0"/>
              </a:spcBef>
            </a:pPr>
            <a:r>
              <a:rPr lang="en-US" sz="2517" b="1">
                <a:solidFill>
                  <a:srgbClr val="000000"/>
                </a:solidFill>
                <a:latin typeface="Klein Bold"/>
                <a:ea typeface="Klein Bold"/>
                <a:cs typeface="Klein Bold"/>
                <a:sym typeface="Klein Bold"/>
              </a:rPr>
              <a:t>ARRHYTHMIA CLASSIFICATION</a:t>
            </a:r>
          </a:p>
        </p:txBody>
      </p:sp>
      <p:sp>
        <p:nvSpPr>
          <p:cNvPr id="10" name="TextBox 10"/>
          <p:cNvSpPr txBox="1"/>
          <p:nvPr/>
        </p:nvSpPr>
        <p:spPr>
          <a:xfrm>
            <a:off x="9544590" y="3084494"/>
            <a:ext cx="7504250" cy="206728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FEATURE EXTRACTION</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Heart rate, R-R intervals, HRV</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QRS duration,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T-wave duration, amplitude</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QT interval, ST segment deviation</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QRS-T ratio, Corrected QT (QTc)</a:t>
            </a:r>
          </a:p>
          <a:p>
            <a:pPr algn="just">
              <a:lnSpc>
                <a:spcPts val="2324"/>
              </a:lnSpc>
            </a:pPr>
            <a:endParaRPr lang="en-US" sz="1660" b="1">
              <a:solidFill>
                <a:srgbClr val="000000"/>
              </a:solidFill>
              <a:latin typeface="Klein Bold"/>
              <a:ea typeface="Klein Bold"/>
              <a:cs typeface="Klein Bold"/>
              <a:sym typeface="Klein Bold"/>
            </a:endParaRPr>
          </a:p>
        </p:txBody>
      </p:sp>
      <p:sp>
        <p:nvSpPr>
          <p:cNvPr id="11" name="TextBox 11"/>
          <p:cNvSpPr txBox="1"/>
          <p:nvPr/>
        </p:nvSpPr>
        <p:spPr>
          <a:xfrm>
            <a:off x="9544590" y="5105400"/>
            <a:ext cx="7504250" cy="2353039"/>
          </a:xfrm>
          <a:prstGeom prst="rect">
            <a:avLst/>
          </a:prstGeom>
        </p:spPr>
        <p:txBody>
          <a:bodyPr lIns="0" tIns="0" rIns="0" bIns="0" rtlCol="0" anchor="t">
            <a:spAutoFit/>
          </a:bodyPr>
          <a:lstStyle/>
          <a:p>
            <a:pPr algn="just">
              <a:lnSpc>
                <a:spcPts val="2884"/>
              </a:lnSpc>
            </a:pPr>
            <a:r>
              <a:rPr lang="en-US" sz="2060" b="1">
                <a:solidFill>
                  <a:srgbClr val="30526A"/>
                </a:solidFill>
                <a:latin typeface="Klein Bold"/>
                <a:ea typeface="Klein Bold"/>
                <a:cs typeface="Klein Bold"/>
                <a:sym typeface="Klein Bold"/>
              </a:rPr>
              <a:t>CLINICAL CRITERIA &amp; CLASSIFICATION</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Long QT: </a:t>
            </a:r>
            <a:r>
              <a:rPr lang="en-US" sz="1660">
                <a:solidFill>
                  <a:srgbClr val="000000"/>
                </a:solidFill>
                <a:latin typeface="Klein"/>
                <a:ea typeface="Klein"/>
                <a:cs typeface="Klein"/>
                <a:sym typeface="Klein"/>
              </a:rPr>
              <a:t>&gt;440ms</a:t>
            </a:r>
            <a:r>
              <a:rPr lang="en-US" sz="1660" b="1">
                <a:solidFill>
                  <a:srgbClr val="000000"/>
                </a:solidFill>
                <a:latin typeface="Klein Bold"/>
                <a:ea typeface="Klein Bold"/>
                <a:cs typeface="Klein Bold"/>
                <a:sym typeface="Klein Bold"/>
              </a:rPr>
              <a:t> | Short QT: </a:t>
            </a:r>
            <a:r>
              <a:rPr lang="en-US" sz="1660">
                <a:solidFill>
                  <a:srgbClr val="000000"/>
                </a:solidFill>
                <a:latin typeface="Klein"/>
                <a:ea typeface="Klein"/>
                <a:cs typeface="Klein"/>
                <a:sym typeface="Klein"/>
              </a:rPr>
              <a:t>&lt;360ms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Bradycardia: </a:t>
            </a:r>
            <a:r>
              <a:rPr lang="en-US" sz="1660">
                <a:solidFill>
                  <a:srgbClr val="000000"/>
                </a:solidFill>
                <a:latin typeface="Klein"/>
                <a:ea typeface="Klein"/>
                <a:cs typeface="Klein"/>
                <a:sym typeface="Klein"/>
              </a:rPr>
              <a:t>HR &lt;110 bpm</a:t>
            </a:r>
            <a:r>
              <a:rPr lang="en-US" sz="1660" b="1">
                <a:solidFill>
                  <a:srgbClr val="000000"/>
                </a:solidFill>
                <a:latin typeface="Klein Bold"/>
                <a:ea typeface="Klein Bold"/>
                <a:cs typeface="Klein Bold"/>
                <a:sym typeface="Klein Bold"/>
              </a:rPr>
              <a:t> | Tachycardia: </a:t>
            </a:r>
            <a:r>
              <a:rPr lang="en-US" sz="1660">
                <a:solidFill>
                  <a:srgbClr val="000000"/>
                </a:solidFill>
                <a:latin typeface="Klein"/>
                <a:ea typeface="Klein"/>
                <a:cs typeface="Klein"/>
                <a:sym typeface="Klein"/>
              </a:rPr>
              <a:t>HR &gt;180 bpm</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ST elevation:</a:t>
            </a:r>
            <a:r>
              <a:rPr lang="en-US" sz="1660">
                <a:solidFill>
                  <a:srgbClr val="000000"/>
                </a:solidFill>
                <a:latin typeface="Klein"/>
                <a:ea typeface="Klein"/>
                <a:cs typeface="Klein"/>
                <a:sym typeface="Klein"/>
              </a:rPr>
              <a:t> &gt;0.1 mV</a:t>
            </a:r>
            <a:r>
              <a:rPr lang="en-US" sz="1660" b="1">
                <a:solidFill>
                  <a:srgbClr val="000000"/>
                </a:solidFill>
                <a:latin typeface="Klein Bold"/>
                <a:ea typeface="Klein Bold"/>
                <a:cs typeface="Klein Bold"/>
                <a:sym typeface="Klein Bold"/>
              </a:rPr>
              <a:t> | Irregular rhythm via HRV</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Algorithm: </a:t>
            </a:r>
            <a:r>
              <a:rPr lang="en-US" sz="1660">
                <a:solidFill>
                  <a:srgbClr val="000000"/>
                </a:solidFill>
                <a:latin typeface="Klein"/>
                <a:ea typeface="Klein"/>
                <a:cs typeface="Klein"/>
                <a:sym typeface="Klein"/>
              </a:rPr>
              <a:t>Ensemble machine learning methods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Input: </a:t>
            </a:r>
            <a:r>
              <a:rPr lang="en-US" sz="1660">
                <a:solidFill>
                  <a:srgbClr val="000000"/>
                </a:solidFill>
                <a:latin typeface="Klein"/>
                <a:ea typeface="Klein"/>
                <a:cs typeface="Klein"/>
                <a:sym typeface="Klein"/>
              </a:rPr>
              <a:t>15+ morphological features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Output: </a:t>
            </a:r>
            <a:r>
              <a:rPr lang="en-US" sz="1660">
                <a:solidFill>
                  <a:srgbClr val="000000"/>
                </a:solidFill>
                <a:latin typeface="Klein"/>
                <a:ea typeface="Klein"/>
                <a:cs typeface="Klein"/>
                <a:sym typeface="Klein"/>
              </a:rPr>
              <a:t>Binary (Normal / Arrhythmic) + confidence score</a:t>
            </a:r>
          </a:p>
          <a:p>
            <a:pPr algn="just">
              <a:lnSpc>
                <a:spcPts val="2324"/>
              </a:lnSpc>
            </a:pPr>
            <a:endParaRPr lang="en-US" sz="1660">
              <a:solidFill>
                <a:srgbClr val="000000"/>
              </a:solidFill>
              <a:latin typeface="Klein"/>
              <a:ea typeface="Klein"/>
              <a:cs typeface="Klein"/>
              <a:sym typeface="Klein"/>
            </a:endParaRPr>
          </a:p>
        </p:txBody>
      </p:sp>
      <p:sp>
        <p:nvSpPr>
          <p:cNvPr id="12" name="TextBox 12"/>
          <p:cNvSpPr txBox="1"/>
          <p:nvPr/>
        </p:nvSpPr>
        <p:spPr>
          <a:xfrm>
            <a:off x="9572054" y="7410814"/>
            <a:ext cx="7504250" cy="1148444"/>
          </a:xfrm>
          <a:prstGeom prst="rect">
            <a:avLst/>
          </a:prstGeom>
        </p:spPr>
        <p:txBody>
          <a:bodyPr lIns="0" tIns="0" rIns="0" bIns="0" rtlCol="0" anchor="t">
            <a:spAutoFit/>
          </a:bodyPr>
          <a:lstStyle/>
          <a:p>
            <a:pPr algn="just">
              <a:lnSpc>
                <a:spcPts val="2324"/>
              </a:lnSpc>
            </a:pPr>
            <a:r>
              <a:rPr lang="en-US" sz="1660" b="1">
                <a:solidFill>
                  <a:srgbClr val="30526A"/>
                </a:solidFill>
                <a:latin typeface="Klein Bold"/>
                <a:ea typeface="Klein Bold"/>
                <a:cs typeface="Klein Bold"/>
                <a:sym typeface="Klein Bold"/>
              </a:rPr>
              <a:t>OUTCOME &amp; PERFORMANCES</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Accuracy: 92% | Sensitivity: 95% | Specificity: 90% | AUC: 0.94</a:t>
            </a:r>
          </a:p>
          <a:p>
            <a:pPr marL="358539" lvl="1" indent="-179270" algn="just">
              <a:lnSpc>
                <a:spcPts val="2324"/>
              </a:lnSpc>
              <a:buFont typeface="Arial"/>
              <a:buChar char="•"/>
            </a:pPr>
            <a:r>
              <a:rPr lang="en-US" sz="1660" b="1">
                <a:solidFill>
                  <a:srgbClr val="000000"/>
                </a:solidFill>
                <a:latin typeface="Klein Bold"/>
                <a:ea typeface="Klein Bold"/>
                <a:cs typeface="Klein Bold"/>
                <a:sym typeface="Klein Bold"/>
              </a:rPr>
              <a:t>Validated arrhythmia detection system for clinical deployment</a:t>
            </a:r>
          </a:p>
          <a:p>
            <a:pPr algn="just">
              <a:lnSpc>
                <a:spcPts val="2324"/>
              </a:lnSpc>
            </a:pPr>
            <a:endParaRPr lang="en-US" sz="1660" b="1">
              <a:solidFill>
                <a:srgbClr val="000000"/>
              </a:solidFill>
              <a:latin typeface="Klein Bold"/>
              <a:ea typeface="Klein Bold"/>
              <a:cs typeface="Klein Bold"/>
              <a:sym typeface="Klei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graphicFrame>
        <p:nvGraphicFramePr>
          <p:cNvPr id="4" name="Table 4"/>
          <p:cNvGraphicFramePr>
            <a:graphicFrameLocks noGrp="1"/>
          </p:cNvGraphicFramePr>
          <p:nvPr/>
        </p:nvGraphicFramePr>
        <p:xfrm>
          <a:off x="444985" y="2124666"/>
          <a:ext cx="17011084" cy="7494193"/>
        </p:xfrm>
        <a:graphic>
          <a:graphicData uri="http://schemas.openxmlformats.org/drawingml/2006/table">
            <a:tbl>
              <a:tblPr/>
              <a:tblGrid>
                <a:gridCol w="2390184">
                  <a:extLst>
                    <a:ext uri="{9D8B030D-6E8A-4147-A177-3AD203B41FA5}">
                      <a16:colId xmlns:a16="http://schemas.microsoft.com/office/drawing/2014/main" val="20000"/>
                    </a:ext>
                  </a:extLst>
                </a:gridCol>
                <a:gridCol w="7171177">
                  <a:extLst>
                    <a:ext uri="{9D8B030D-6E8A-4147-A177-3AD203B41FA5}">
                      <a16:colId xmlns:a16="http://schemas.microsoft.com/office/drawing/2014/main" val="20001"/>
                    </a:ext>
                  </a:extLst>
                </a:gridCol>
                <a:gridCol w="7449722">
                  <a:extLst>
                    <a:ext uri="{9D8B030D-6E8A-4147-A177-3AD203B41FA5}">
                      <a16:colId xmlns:a16="http://schemas.microsoft.com/office/drawing/2014/main" val="20002"/>
                    </a:ext>
                  </a:extLst>
                </a:gridCol>
              </a:tblGrid>
              <a:tr h="794615">
                <a:tc>
                  <a:txBody>
                    <a:bodyPr/>
                    <a:lstStyle/>
                    <a:p>
                      <a:pPr algn="l">
                        <a:lnSpc>
                          <a:spcPts val="2520"/>
                        </a:lnSpc>
                        <a:defRPr/>
                      </a:pPr>
                      <a:r>
                        <a:rPr lang="en-US" sz="1800" b="1">
                          <a:solidFill>
                            <a:srgbClr val="FFFFFF"/>
                          </a:solidFill>
                          <a:latin typeface="Arimo Bold"/>
                          <a:ea typeface="Arimo Bold"/>
                          <a:cs typeface="Arimo Bold"/>
                          <a:sym typeface="Arimo Bold"/>
                        </a:rPr>
                        <a:t>Feature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b="1">
                          <a:solidFill>
                            <a:srgbClr val="FFFFFF"/>
                          </a:solidFill>
                          <a:latin typeface="Arimo Bold"/>
                          <a:ea typeface="Arimo Bold"/>
                          <a:cs typeface="Arimo Bold"/>
                          <a:sym typeface="Arimo Bold"/>
                        </a:rPr>
                        <a:t> Existing Solutions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b="1">
                          <a:solidFill>
                            <a:srgbClr val="FFFFFF"/>
                          </a:solidFill>
                          <a:latin typeface="Arimo Bold"/>
                          <a:ea typeface="Arimo Bold"/>
                          <a:cs typeface="Arimo Bold"/>
                          <a:sym typeface="Arimo Bold"/>
                        </a:rPr>
                        <a:t>Our Proposed Solution (Hybrid)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extLst>
                  <a:ext uri="{0D108BD9-81ED-4DB2-BD59-A6C34878D82A}">
                    <a16:rowId xmlns:a16="http://schemas.microsoft.com/office/drawing/2014/main" val="10000"/>
                  </a:ext>
                </a:extLst>
              </a:tr>
              <a:tr h="1426477">
                <a:tc>
                  <a:txBody>
                    <a:bodyPr/>
                    <a:lstStyle/>
                    <a:p>
                      <a:pPr algn="l">
                        <a:lnSpc>
                          <a:spcPts val="2520"/>
                        </a:lnSpc>
                        <a:defRPr/>
                      </a:pPr>
                      <a:r>
                        <a:rPr lang="en-US" sz="1800" b="1">
                          <a:solidFill>
                            <a:srgbClr val="FFFFFF"/>
                          </a:solidFill>
                          <a:latin typeface="Arimo Bold"/>
                          <a:ea typeface="Arimo Bold"/>
                          <a:cs typeface="Arimo Bold"/>
                          <a:sym typeface="Arimo Bold"/>
                        </a:rPr>
                        <a:t>Analysis Engine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Arimo"/>
                          <a:ea typeface="Arimo"/>
                          <a:cs typeface="Arimo"/>
                          <a:sym typeface="Arimo"/>
                        </a:rPr>
                        <a:t>Monolithic Models: Often use a single U-Net (CNN) </a:t>
                      </a:r>
                      <a:r>
                        <a:rPr lang="en-US" sz="1800" i="1">
                          <a:solidFill>
                            <a:srgbClr val="000000"/>
                          </a:solidFill>
                          <a:latin typeface="Arimo Italics"/>
                          <a:ea typeface="Arimo Italics"/>
                          <a:cs typeface="Arimo Italics"/>
                          <a:sym typeface="Arimo Italics"/>
                        </a:rPr>
                        <a:t>or</a:t>
                      </a:r>
                      <a:r>
                        <a:rPr lang="en-US" sz="1800">
                          <a:solidFill>
                            <a:srgbClr val="000000"/>
                          </a:solidFill>
                          <a:latin typeface="Arimo"/>
                          <a:ea typeface="Arimo"/>
                          <a:cs typeface="Arimo"/>
                          <a:sym typeface="Arimo"/>
                        </a:rPr>
                        <a:t> a standard RNN/Transformer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Dual-Path Fused Model:</a:t>
                      </a:r>
                      <a:endParaRPr lang="en-US" sz="1100"/>
                    </a:p>
                    <a:p>
                      <a:pPr algn="l">
                        <a:lnSpc>
                          <a:spcPts val="2520"/>
                        </a:lnSpc>
                      </a:pPr>
                      <a:r>
                        <a:rPr lang="en-US" sz="1800">
                          <a:solidFill>
                            <a:srgbClr val="000000"/>
                          </a:solidFill>
                          <a:latin typeface="Arimo"/>
                          <a:ea typeface="Arimo"/>
                          <a:cs typeface="Arimo"/>
                          <a:sym typeface="Arimo"/>
                        </a:rPr>
                        <a:t>1. ResNet Path (Local Expert)</a:t>
                      </a:r>
                    </a:p>
                    <a:p>
                      <a:pPr algn="l">
                        <a:lnSpc>
                          <a:spcPts val="2520"/>
                        </a:lnSpc>
                      </a:pPr>
                      <a:r>
                        <a:rPr lang="en-US" sz="1800">
                          <a:solidFill>
                            <a:srgbClr val="000000"/>
                          </a:solidFill>
                          <a:latin typeface="Arimo"/>
                          <a:ea typeface="Arimo"/>
                          <a:cs typeface="Arimo"/>
                          <a:sym typeface="Arimo"/>
                        </a:rPr>
                        <a:t>2. Multi-Frequency Transformer Path (Global Expert)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3538">
                <a:tc>
                  <a:txBody>
                    <a:bodyPr/>
                    <a:lstStyle/>
                    <a:p>
                      <a:pPr algn="l">
                        <a:lnSpc>
                          <a:spcPts val="2520"/>
                        </a:lnSpc>
                        <a:defRPr/>
                      </a:pPr>
                      <a:r>
                        <a:rPr lang="en-US" sz="1800" b="1">
                          <a:solidFill>
                            <a:srgbClr val="FFFFFF"/>
                          </a:solidFill>
                          <a:latin typeface="Arimo Bold"/>
                          <a:ea typeface="Arimo Bold"/>
                          <a:cs typeface="Arimo Bold"/>
                          <a:sym typeface="Arimo Bold"/>
                        </a:rPr>
                        <a:t>Feature Extraction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Arimo"/>
                          <a:ea typeface="Arimo"/>
                          <a:cs typeface="Arimo"/>
                          <a:sym typeface="Arimo"/>
                        </a:rPr>
                        <a:t>Local or Global:</a:t>
                      </a:r>
                      <a:endParaRPr lang="en-US" sz="1100"/>
                    </a:p>
                    <a:p>
                      <a:pPr algn="l">
                        <a:lnSpc>
                          <a:spcPts val="2520"/>
                        </a:lnSpc>
                      </a:pPr>
                      <a:r>
                        <a:rPr lang="en-US" sz="1800">
                          <a:solidFill>
                            <a:srgbClr val="000000"/>
                          </a:solidFill>
                          <a:latin typeface="Arimo"/>
                          <a:ea typeface="Arimo"/>
                          <a:cs typeface="Arimo"/>
                          <a:sym typeface="Arimo"/>
                        </a:rPr>
                        <a:t>• U-Nets are strong at local waveform shape but miss long-range rhythm patterns.</a:t>
                      </a:r>
                    </a:p>
                    <a:p>
                      <a:pPr algn="l">
                        <a:lnSpc>
                          <a:spcPts val="2520"/>
                        </a:lnSpc>
                      </a:pPr>
                      <a:r>
                        <a:rPr lang="en-US" sz="1800">
                          <a:solidFill>
                            <a:srgbClr val="000000"/>
                          </a:solidFill>
                          <a:latin typeface="Arimo"/>
                          <a:ea typeface="Arimo"/>
                          <a:cs typeface="Arimo"/>
                          <a:sym typeface="Arimo"/>
                        </a:rPr>
                        <a:t>• RNNs are good at global time-series but weak on fine-grained signal morphology.</a:t>
                      </a:r>
                    </a:p>
                    <a:p>
                      <a:pPr algn="ctr">
                        <a:lnSpc>
                          <a:spcPts val="2520"/>
                        </a:lnSpc>
                      </a:pPr>
                      <a:endParaRPr lang="en-US" sz="1800">
                        <a:solidFill>
                          <a:srgbClr val="000000"/>
                        </a:solidFill>
                        <a:latin typeface="Arimo"/>
                        <a:ea typeface="Arimo"/>
                        <a:cs typeface="Arimo"/>
                        <a:sym typeface="Arimo"/>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Synergistic (Local + Global):</a:t>
                      </a:r>
                      <a:endParaRPr lang="en-US" sz="1100"/>
                    </a:p>
                    <a:p>
                      <a:pPr algn="l">
                        <a:lnSpc>
                          <a:spcPts val="2520"/>
                        </a:lnSpc>
                      </a:pPr>
                      <a:r>
                        <a:rPr lang="en-US" sz="1800">
                          <a:solidFill>
                            <a:srgbClr val="000000"/>
                          </a:solidFill>
                          <a:latin typeface="Arimo"/>
                          <a:ea typeface="Arimo"/>
                          <a:cs typeface="Arimo"/>
                          <a:sym typeface="Arimo"/>
                        </a:rPr>
                        <a:t>• ResNet Path captures the precise, fine-grained morphology (shape) of the P-QRS-T waves.</a:t>
                      </a:r>
                    </a:p>
                    <a:p>
                      <a:pPr algn="l">
                        <a:lnSpc>
                          <a:spcPts val="2520"/>
                        </a:lnSpc>
                      </a:pPr>
                      <a:r>
                        <a:rPr lang="en-US" sz="1800">
                          <a:solidFill>
                            <a:srgbClr val="000000"/>
                          </a:solidFill>
                          <a:latin typeface="Arimo"/>
                          <a:ea typeface="Arimo"/>
                          <a:cs typeface="Arimo"/>
                          <a:sym typeface="Arimo"/>
                        </a:rPr>
                        <a:t>• Transformer Path models the global, long-range dependencies and rhythm of the entire signal.</a:t>
                      </a:r>
                    </a:p>
                    <a:p>
                      <a:pPr algn="ctr">
                        <a:lnSpc>
                          <a:spcPts val="2520"/>
                        </a:lnSpc>
                      </a:pPr>
                      <a:endParaRPr lang="en-US" sz="1800">
                        <a:solidFill>
                          <a:srgbClr val="000000"/>
                        </a:solidFill>
                        <a:latin typeface="Arimo"/>
                        <a:ea typeface="Arimo"/>
                        <a:cs typeface="Arimo"/>
                        <a:sym typeface="Arimo"/>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6477">
                <a:tc>
                  <a:txBody>
                    <a:bodyPr/>
                    <a:lstStyle/>
                    <a:p>
                      <a:pPr algn="l">
                        <a:lnSpc>
                          <a:spcPts val="2520"/>
                        </a:lnSpc>
                        <a:defRPr/>
                      </a:pPr>
                      <a:r>
                        <a:rPr lang="en-US" sz="1800" b="1">
                          <a:solidFill>
                            <a:srgbClr val="FFFFFF"/>
                          </a:solidFill>
                          <a:latin typeface="Arimo Bold"/>
                          <a:ea typeface="Arimo Bold"/>
                          <a:cs typeface="Arimo Bold"/>
                          <a:sym typeface="Arimo Bold"/>
                        </a:rPr>
                        <a:t>Noise Handling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Arimo"/>
                          <a:ea typeface="Arimo"/>
                          <a:cs typeface="Arimo"/>
                          <a:sym typeface="Arimo"/>
                        </a:rPr>
                        <a:t>Single-Scale Analysis: Standard models process the signal as a whole, making them vulnerable to noise across different frequencies (e.g., maternal muscle noise, baseline wander).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Multi-Frequency Analysis:Our </a:t>
                      </a:r>
                      <a:r>
                        <a:rPr lang="en-US" sz="1800" i="1">
                          <a:solidFill>
                            <a:srgbClr val="000000"/>
                          </a:solidFill>
                          <a:latin typeface="Arimo Italics"/>
                          <a:ea typeface="Arimo Italics"/>
                          <a:cs typeface="Arimo Italics"/>
                          <a:sym typeface="Arimo Italics"/>
                        </a:rPr>
                        <a:t>Convolutional Transformer</a:t>
                      </a:r>
                      <a:r>
                        <a:rPr lang="en-US" sz="1800">
                          <a:solidFill>
                            <a:srgbClr val="000000"/>
                          </a:solidFill>
                          <a:latin typeface="Arimo"/>
                          <a:ea typeface="Arimo"/>
                          <a:cs typeface="Arimo"/>
                          <a:sym typeface="Arimo"/>
                        </a:rPr>
                        <a:t> processes the signal at </a:t>
                      </a:r>
                      <a:r>
                        <a:rPr lang="en-US" sz="1800" i="1">
                          <a:solidFill>
                            <a:srgbClr val="000000"/>
                          </a:solidFill>
                          <a:latin typeface="Arimo Italics"/>
                          <a:ea typeface="Arimo Italics"/>
                          <a:cs typeface="Arimo Italics"/>
                          <a:sym typeface="Arimo Italics"/>
                        </a:rPr>
                        <a:t>multiple frequencies simultaneously</a:t>
                      </a:r>
                      <a:r>
                        <a:rPr lang="en-US" sz="1800">
                          <a:solidFill>
                            <a:srgbClr val="000000"/>
                          </a:solidFill>
                          <a:latin typeface="Arimo"/>
                          <a:ea typeface="Arimo"/>
                          <a:cs typeface="Arimo"/>
                          <a:sym typeface="Arimo"/>
                        </a:rPr>
                        <a:t>, allowing it to isolate the weak fetal signal from complex, multi-band noise.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3086">
                <a:tc>
                  <a:txBody>
                    <a:bodyPr/>
                    <a:lstStyle/>
                    <a:p>
                      <a:pPr algn="l">
                        <a:lnSpc>
                          <a:spcPts val="2520"/>
                        </a:lnSpc>
                        <a:defRPr/>
                      </a:pPr>
                      <a:r>
                        <a:rPr lang="en-US" sz="1800" b="1">
                          <a:solidFill>
                            <a:srgbClr val="FFFFFF"/>
                          </a:solidFill>
                          <a:latin typeface="Arimo Bold"/>
                          <a:ea typeface="Arimo Bold"/>
                          <a:cs typeface="Arimo Bold"/>
                          <a:sym typeface="Arimo Bold"/>
                        </a:rPr>
                        <a:t>Output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25044"/>
                    </a:solidFill>
                  </a:tcPr>
                </a:tc>
                <a:tc>
                  <a:txBody>
                    <a:bodyPr/>
                    <a:lstStyle/>
                    <a:p>
                      <a:pPr algn="l">
                        <a:lnSpc>
                          <a:spcPts val="2520"/>
                        </a:lnSpc>
                        <a:defRPr/>
                      </a:pPr>
                      <a:r>
                        <a:rPr lang="en-US" sz="1800">
                          <a:solidFill>
                            <a:srgbClr val="000000"/>
                          </a:solidFill>
                          <a:latin typeface="Canva Sans"/>
                          <a:ea typeface="Canva Sans"/>
                          <a:cs typeface="Canva Sans"/>
                          <a:sym typeface="Canva Sans"/>
                        </a:rPr>
                        <a:t>Primarily Fetal Heart Rate (FHR) estimation. Waveform segmentation is often less accurate.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High-Fidelity Segmentation Mask: Provides a precise, sample-by-sample segmentation of the fetal ECG, leading to more accurate heart rate estimation and morphological insights.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6" name="TextBox 6"/>
          <p:cNvSpPr txBox="1"/>
          <p:nvPr/>
        </p:nvSpPr>
        <p:spPr>
          <a:xfrm>
            <a:off x="444985" y="1393540"/>
            <a:ext cx="14935840" cy="731126"/>
          </a:xfrm>
          <a:prstGeom prst="rect">
            <a:avLst/>
          </a:prstGeom>
        </p:spPr>
        <p:txBody>
          <a:bodyPr lIns="0" tIns="0" rIns="0" bIns="0" rtlCol="0" anchor="t">
            <a:spAutoFit/>
          </a:bodyPr>
          <a:lstStyle/>
          <a:p>
            <a:pPr algn="l">
              <a:lnSpc>
                <a:spcPts val="5541"/>
              </a:lnSpc>
            </a:pPr>
            <a:r>
              <a:rPr lang="en-US" sz="5227">
                <a:solidFill>
                  <a:srgbClr val="F25044"/>
                </a:solidFill>
                <a:latin typeface="Klein"/>
                <a:ea typeface="Klein"/>
                <a:cs typeface="Klein"/>
                <a:sym typeface="Klein"/>
              </a:rPr>
              <a:t>COMPARISON WITH EXISTING SOLUTIONS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4" name="Freeform 4"/>
          <p:cNvSpPr/>
          <p:nvPr/>
        </p:nvSpPr>
        <p:spPr>
          <a:xfrm>
            <a:off x="10036655" y="2276780"/>
            <a:ext cx="8359841" cy="5893688"/>
          </a:xfrm>
          <a:custGeom>
            <a:avLst/>
            <a:gdLst/>
            <a:ahLst/>
            <a:cxnLst/>
            <a:rect l="l" t="t" r="r" b="b"/>
            <a:pathLst>
              <a:path w="8359841" h="5893688">
                <a:moveTo>
                  <a:pt x="0" y="0"/>
                </a:moveTo>
                <a:lnTo>
                  <a:pt x="8359841" y="0"/>
                </a:lnTo>
                <a:lnTo>
                  <a:pt x="8359841" y="5893688"/>
                </a:lnTo>
                <a:lnTo>
                  <a:pt x="0" y="5893688"/>
                </a:lnTo>
                <a:lnTo>
                  <a:pt x="0" y="0"/>
                </a:lnTo>
                <a:close/>
              </a:path>
            </a:pathLst>
          </a:custGeom>
          <a:blipFill>
            <a:blip r:embed="rId4"/>
            <a:stretch>
              <a:fillRect/>
            </a:stretch>
          </a:blipFill>
        </p:spPr>
      </p:sp>
      <p:sp>
        <p:nvSpPr>
          <p:cNvPr id="5" name="TextBox 5"/>
          <p:cNvSpPr txBox="1"/>
          <p:nvPr/>
        </p:nvSpPr>
        <p:spPr>
          <a:xfrm>
            <a:off x="4486896" y="946787"/>
            <a:ext cx="7788768" cy="1145178"/>
          </a:xfrm>
          <a:prstGeom prst="rect">
            <a:avLst/>
          </a:prstGeom>
        </p:spPr>
        <p:txBody>
          <a:bodyPr lIns="0" tIns="0" rIns="0" bIns="0" rtlCol="0" anchor="t">
            <a:spAutoFit/>
          </a:bodyPr>
          <a:lstStyle/>
          <a:p>
            <a:pPr algn="l">
              <a:lnSpc>
                <a:spcPts val="8647"/>
              </a:lnSpc>
            </a:pPr>
            <a:r>
              <a:rPr lang="en-US" sz="8158">
                <a:solidFill>
                  <a:srgbClr val="F25044"/>
                </a:solidFill>
                <a:latin typeface="Klein"/>
                <a:ea typeface="Klein"/>
                <a:cs typeface="Klein"/>
                <a:sym typeface="Klein"/>
              </a:rPr>
              <a:t>FUTURE SCOPE </a:t>
            </a:r>
          </a:p>
        </p:txBody>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grpSp>
        <p:nvGrpSpPr>
          <p:cNvPr id="7" name="Group 7"/>
          <p:cNvGrpSpPr/>
          <p:nvPr/>
        </p:nvGrpSpPr>
        <p:grpSpPr>
          <a:xfrm>
            <a:off x="1290690" y="2091965"/>
            <a:ext cx="8745965" cy="7708297"/>
            <a:chOff x="0" y="0"/>
            <a:chExt cx="11661287" cy="10277730"/>
          </a:xfrm>
        </p:grpSpPr>
        <p:grpSp>
          <p:nvGrpSpPr>
            <p:cNvPr id="8" name="Group 8"/>
            <p:cNvGrpSpPr/>
            <p:nvPr/>
          </p:nvGrpSpPr>
          <p:grpSpPr>
            <a:xfrm>
              <a:off x="0" y="0"/>
              <a:ext cx="1296098" cy="1201927"/>
              <a:chOff x="0" y="0"/>
              <a:chExt cx="256019" cy="237418"/>
            </a:xfrm>
          </p:grpSpPr>
          <p:sp>
            <p:nvSpPr>
              <p:cNvPr id="9" name="Freeform 9"/>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F25044"/>
              </a:solidFill>
            </p:spPr>
          </p:sp>
          <p:sp>
            <p:nvSpPr>
              <p:cNvPr id="10" name="TextBox 10"/>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1741260"/>
              <a:ext cx="1296098" cy="1201927"/>
              <a:chOff x="0" y="0"/>
              <a:chExt cx="256019" cy="237418"/>
            </a:xfrm>
          </p:grpSpPr>
          <p:sp>
            <p:nvSpPr>
              <p:cNvPr id="12" name="Freeform 12"/>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30526A"/>
              </a:solidFill>
            </p:spPr>
          </p:sp>
          <p:sp>
            <p:nvSpPr>
              <p:cNvPr id="13" name="TextBox 13"/>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0" y="3476096"/>
              <a:ext cx="1296098" cy="1201927"/>
              <a:chOff x="0" y="0"/>
              <a:chExt cx="256019" cy="237418"/>
            </a:xfrm>
          </p:grpSpPr>
          <p:sp>
            <p:nvSpPr>
              <p:cNvPr id="15" name="Freeform 15"/>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F25044"/>
              </a:solidFill>
            </p:spPr>
          </p:sp>
          <p:sp>
            <p:nvSpPr>
              <p:cNvPr id="16" name="TextBox 16"/>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437752" y="31839"/>
              <a:ext cx="10081882" cy="1633220"/>
            </a:xfrm>
            <a:prstGeom prst="rect">
              <a:avLst/>
            </a:prstGeom>
          </p:spPr>
          <p:txBody>
            <a:bodyPr lIns="0" tIns="0" rIns="0" bIns="0" rtlCol="0" anchor="t">
              <a:spAutoFit/>
            </a:bodyPr>
            <a:lstStyle/>
            <a:p>
              <a:pPr algn="just">
                <a:lnSpc>
                  <a:spcPts val="3359"/>
                </a:lnSpc>
              </a:pPr>
              <a:r>
                <a:rPr lang="en-US" sz="2399">
                  <a:solidFill>
                    <a:srgbClr val="30526A"/>
                  </a:solidFill>
                  <a:latin typeface="Garet"/>
                  <a:ea typeface="Garet"/>
                  <a:cs typeface="Garet"/>
                  <a:sym typeface="Garet"/>
                </a:rPr>
                <a:t>Wearable Devices – Small, wireless patches for easy home use.</a:t>
              </a:r>
            </a:p>
            <a:p>
              <a:pPr algn="just">
                <a:lnSpc>
                  <a:spcPts val="3359"/>
                </a:lnSpc>
              </a:pPr>
              <a:endParaRPr lang="en-US" sz="2399">
                <a:solidFill>
                  <a:srgbClr val="30526A"/>
                </a:solidFill>
                <a:latin typeface="Garet"/>
                <a:ea typeface="Garet"/>
                <a:cs typeface="Garet"/>
                <a:sym typeface="Garet"/>
              </a:endParaRPr>
            </a:p>
          </p:txBody>
        </p:sp>
        <p:sp>
          <p:nvSpPr>
            <p:cNvPr id="18" name="TextBox 18"/>
            <p:cNvSpPr txBox="1"/>
            <p:nvPr/>
          </p:nvSpPr>
          <p:spPr>
            <a:xfrm>
              <a:off x="1579405" y="1703160"/>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Smarter AI – Detects early risks and gives personalized care using big data.</a:t>
              </a:r>
            </a:p>
            <a:p>
              <a:pPr algn="just">
                <a:lnSpc>
                  <a:spcPts val="3359"/>
                </a:lnSpc>
              </a:pPr>
              <a:endParaRPr lang="en-US" sz="2400">
                <a:solidFill>
                  <a:srgbClr val="30526A"/>
                </a:solidFill>
                <a:latin typeface="Garet"/>
                <a:ea typeface="Garet"/>
                <a:cs typeface="Garet"/>
                <a:sym typeface="Garet"/>
              </a:endParaRPr>
            </a:p>
          </p:txBody>
        </p:sp>
        <p:sp>
          <p:nvSpPr>
            <p:cNvPr id="19" name="TextBox 19"/>
            <p:cNvSpPr txBox="1"/>
            <p:nvPr/>
          </p:nvSpPr>
          <p:spPr>
            <a:xfrm>
              <a:off x="270505" y="85725"/>
              <a:ext cx="755088" cy="1282833"/>
            </a:xfrm>
            <a:prstGeom prst="rect">
              <a:avLst/>
            </a:prstGeom>
          </p:spPr>
          <p:txBody>
            <a:bodyPr lIns="0" tIns="0" rIns="0" bIns="0" rtlCol="0" anchor="t">
              <a:spAutoFit/>
            </a:bodyPr>
            <a:lstStyle/>
            <a:p>
              <a:pPr algn="ctr">
                <a:lnSpc>
                  <a:spcPts val="7155"/>
                </a:lnSpc>
              </a:pPr>
              <a:r>
                <a:rPr lang="en-US" sz="6750" b="1">
                  <a:solidFill>
                    <a:srgbClr val="093A47"/>
                  </a:solidFill>
                  <a:latin typeface="Ruda Bold"/>
                  <a:ea typeface="Ruda Bold"/>
                  <a:cs typeface="Ruda Bold"/>
                  <a:sym typeface="Ruda Bold"/>
                </a:rPr>
                <a:t>1</a:t>
              </a:r>
            </a:p>
          </p:txBody>
        </p:sp>
        <p:sp>
          <p:nvSpPr>
            <p:cNvPr id="20" name="TextBox 20"/>
            <p:cNvSpPr txBox="1"/>
            <p:nvPr/>
          </p:nvSpPr>
          <p:spPr>
            <a:xfrm>
              <a:off x="378269" y="1826985"/>
              <a:ext cx="645848" cy="1280811"/>
            </a:xfrm>
            <a:prstGeom prst="rect">
              <a:avLst/>
            </a:prstGeom>
          </p:spPr>
          <p:txBody>
            <a:bodyPr lIns="0" tIns="0" rIns="0" bIns="0" rtlCol="0" anchor="t">
              <a:spAutoFit/>
            </a:bodyPr>
            <a:lstStyle/>
            <a:p>
              <a:pPr algn="ctr">
                <a:lnSpc>
                  <a:spcPts val="7155"/>
                </a:lnSpc>
              </a:pPr>
              <a:r>
                <a:rPr lang="en-US" sz="6750" b="1">
                  <a:solidFill>
                    <a:srgbClr val="F25044"/>
                  </a:solidFill>
                  <a:latin typeface="Ruda Bold"/>
                  <a:ea typeface="Ruda Bold"/>
                  <a:cs typeface="Ruda Bold"/>
                  <a:sym typeface="Ruda Bold"/>
                </a:rPr>
                <a:t>2</a:t>
              </a:r>
            </a:p>
          </p:txBody>
        </p:sp>
        <p:sp>
          <p:nvSpPr>
            <p:cNvPr id="21" name="TextBox 21"/>
            <p:cNvSpPr txBox="1"/>
            <p:nvPr/>
          </p:nvSpPr>
          <p:spPr>
            <a:xfrm>
              <a:off x="323649" y="3561821"/>
              <a:ext cx="755088" cy="1282833"/>
            </a:xfrm>
            <a:prstGeom prst="rect">
              <a:avLst/>
            </a:prstGeom>
          </p:spPr>
          <p:txBody>
            <a:bodyPr lIns="0" tIns="0" rIns="0" bIns="0" rtlCol="0" anchor="t">
              <a:spAutoFit/>
            </a:bodyPr>
            <a:lstStyle/>
            <a:p>
              <a:pPr algn="ctr">
                <a:lnSpc>
                  <a:spcPts val="7155"/>
                </a:lnSpc>
              </a:pPr>
              <a:r>
                <a:rPr lang="en-US" sz="6750" b="1">
                  <a:solidFill>
                    <a:srgbClr val="093A47"/>
                  </a:solidFill>
                  <a:latin typeface="Ruda Bold"/>
                  <a:ea typeface="Ruda Bold"/>
                  <a:cs typeface="Ruda Bold"/>
                  <a:sym typeface="Ruda Bold"/>
                </a:rPr>
                <a:t>3</a:t>
              </a:r>
            </a:p>
          </p:txBody>
        </p:sp>
        <p:grpSp>
          <p:nvGrpSpPr>
            <p:cNvPr id="22" name="Group 22"/>
            <p:cNvGrpSpPr/>
            <p:nvPr/>
          </p:nvGrpSpPr>
          <p:grpSpPr>
            <a:xfrm>
              <a:off x="0" y="5212954"/>
              <a:ext cx="1296098" cy="1201927"/>
              <a:chOff x="0" y="0"/>
              <a:chExt cx="256019" cy="237418"/>
            </a:xfrm>
          </p:grpSpPr>
          <p:sp>
            <p:nvSpPr>
              <p:cNvPr id="23" name="Freeform 23"/>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30526A"/>
              </a:solidFill>
            </p:spPr>
          </p:sp>
          <p:sp>
            <p:nvSpPr>
              <p:cNvPr id="24" name="TextBox 24"/>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269029" y="5298679"/>
              <a:ext cx="755088" cy="1280811"/>
            </a:xfrm>
            <a:prstGeom prst="rect">
              <a:avLst/>
            </a:prstGeom>
          </p:spPr>
          <p:txBody>
            <a:bodyPr lIns="0" tIns="0" rIns="0" bIns="0" rtlCol="0" anchor="t">
              <a:spAutoFit/>
            </a:bodyPr>
            <a:lstStyle/>
            <a:p>
              <a:pPr algn="ctr">
                <a:lnSpc>
                  <a:spcPts val="7155"/>
                </a:lnSpc>
              </a:pPr>
              <a:r>
                <a:rPr lang="en-US" sz="6750" b="1">
                  <a:solidFill>
                    <a:srgbClr val="F25044"/>
                  </a:solidFill>
                  <a:latin typeface="Ruda Bold"/>
                  <a:ea typeface="Ruda Bold"/>
                  <a:cs typeface="Ruda Bold"/>
                  <a:sym typeface="Ruda Bold"/>
                </a:rPr>
                <a:t>4</a:t>
              </a:r>
            </a:p>
          </p:txBody>
        </p:sp>
        <p:grpSp>
          <p:nvGrpSpPr>
            <p:cNvPr id="26" name="Group 26"/>
            <p:cNvGrpSpPr/>
            <p:nvPr/>
          </p:nvGrpSpPr>
          <p:grpSpPr>
            <a:xfrm>
              <a:off x="53144" y="6947790"/>
              <a:ext cx="1296098" cy="1201927"/>
              <a:chOff x="0" y="0"/>
              <a:chExt cx="256019" cy="237418"/>
            </a:xfrm>
          </p:grpSpPr>
          <p:sp>
            <p:nvSpPr>
              <p:cNvPr id="27" name="Freeform 27"/>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F25044"/>
              </a:solidFill>
            </p:spPr>
          </p:sp>
          <p:sp>
            <p:nvSpPr>
              <p:cNvPr id="28" name="TextBox 28"/>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378269" y="7033515"/>
              <a:ext cx="755088" cy="1282833"/>
            </a:xfrm>
            <a:prstGeom prst="rect">
              <a:avLst/>
            </a:prstGeom>
          </p:spPr>
          <p:txBody>
            <a:bodyPr lIns="0" tIns="0" rIns="0" bIns="0" rtlCol="0" anchor="t">
              <a:spAutoFit/>
            </a:bodyPr>
            <a:lstStyle/>
            <a:p>
              <a:pPr algn="ctr">
                <a:lnSpc>
                  <a:spcPts val="7155"/>
                </a:lnSpc>
              </a:pPr>
              <a:r>
                <a:rPr lang="en-US" sz="6750" b="1">
                  <a:solidFill>
                    <a:srgbClr val="093A47"/>
                  </a:solidFill>
                  <a:latin typeface="Ruda Bold"/>
                  <a:ea typeface="Ruda Bold"/>
                  <a:cs typeface="Ruda Bold"/>
                  <a:sym typeface="Ruda Bold"/>
                </a:rPr>
                <a:t>5</a:t>
              </a:r>
            </a:p>
          </p:txBody>
        </p:sp>
        <p:sp>
          <p:nvSpPr>
            <p:cNvPr id="30" name="TextBox 30"/>
            <p:cNvSpPr txBox="1"/>
            <p:nvPr/>
          </p:nvSpPr>
          <p:spPr>
            <a:xfrm>
              <a:off x="1579405" y="3437996"/>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Data Privacy – Safe methods (like federated learning) to protect patient info.</a:t>
              </a:r>
            </a:p>
            <a:p>
              <a:pPr algn="just">
                <a:lnSpc>
                  <a:spcPts val="3359"/>
                </a:lnSpc>
              </a:pPr>
              <a:endParaRPr lang="en-US" sz="2400">
                <a:solidFill>
                  <a:srgbClr val="30526A"/>
                </a:solidFill>
                <a:latin typeface="Garet"/>
                <a:ea typeface="Garet"/>
                <a:cs typeface="Garet"/>
                <a:sym typeface="Garet"/>
              </a:endParaRPr>
            </a:p>
          </p:txBody>
        </p:sp>
        <p:sp>
          <p:nvSpPr>
            <p:cNvPr id="31" name="TextBox 31"/>
            <p:cNvSpPr txBox="1"/>
            <p:nvPr/>
          </p:nvSpPr>
          <p:spPr>
            <a:xfrm>
              <a:off x="1579405" y="5174854"/>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More Insights – Combine ECG with other signals for full picture of baby’s health.</a:t>
              </a:r>
            </a:p>
            <a:p>
              <a:pPr algn="just">
                <a:lnSpc>
                  <a:spcPts val="3359"/>
                </a:lnSpc>
              </a:pPr>
              <a:endParaRPr lang="en-US" sz="2400">
                <a:solidFill>
                  <a:srgbClr val="30526A"/>
                </a:solidFill>
                <a:latin typeface="Garet"/>
                <a:ea typeface="Garet"/>
                <a:cs typeface="Garet"/>
                <a:sym typeface="Garet"/>
              </a:endParaRPr>
            </a:p>
          </p:txBody>
        </p:sp>
        <p:sp>
          <p:nvSpPr>
            <p:cNvPr id="32" name="TextBox 32"/>
            <p:cNvSpPr txBox="1"/>
            <p:nvPr/>
          </p:nvSpPr>
          <p:spPr>
            <a:xfrm>
              <a:off x="1579405" y="6909690"/>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Efficient Systems – Run powerful algorithms on low-power, portable devices.</a:t>
              </a:r>
            </a:p>
            <a:p>
              <a:pPr algn="just">
                <a:lnSpc>
                  <a:spcPts val="3359"/>
                </a:lnSpc>
              </a:pPr>
              <a:endParaRPr lang="en-US" sz="2400">
                <a:solidFill>
                  <a:srgbClr val="30526A"/>
                </a:solidFill>
                <a:latin typeface="Garet"/>
                <a:ea typeface="Garet"/>
                <a:cs typeface="Garet"/>
                <a:sym typeface="Garet"/>
              </a:endParaRPr>
            </a:p>
          </p:txBody>
        </p:sp>
        <p:grpSp>
          <p:nvGrpSpPr>
            <p:cNvPr id="33" name="Group 33"/>
            <p:cNvGrpSpPr/>
            <p:nvPr/>
          </p:nvGrpSpPr>
          <p:grpSpPr>
            <a:xfrm>
              <a:off x="53144" y="8684648"/>
              <a:ext cx="1296098" cy="1201927"/>
              <a:chOff x="0" y="0"/>
              <a:chExt cx="256019" cy="237418"/>
            </a:xfrm>
          </p:grpSpPr>
          <p:sp>
            <p:nvSpPr>
              <p:cNvPr id="34" name="Freeform 34"/>
              <p:cNvSpPr/>
              <p:nvPr/>
            </p:nvSpPr>
            <p:spPr>
              <a:xfrm>
                <a:off x="0" y="0"/>
                <a:ext cx="256019" cy="237418"/>
              </a:xfrm>
              <a:custGeom>
                <a:avLst/>
                <a:gdLst/>
                <a:ahLst/>
                <a:cxnLst/>
                <a:rect l="l" t="t" r="r" b="b"/>
                <a:pathLst>
                  <a:path w="256019" h="237418">
                    <a:moveTo>
                      <a:pt x="0" y="0"/>
                    </a:moveTo>
                    <a:lnTo>
                      <a:pt x="256019" y="0"/>
                    </a:lnTo>
                    <a:lnTo>
                      <a:pt x="256019" y="237418"/>
                    </a:lnTo>
                    <a:lnTo>
                      <a:pt x="0" y="237418"/>
                    </a:lnTo>
                    <a:close/>
                  </a:path>
                </a:pathLst>
              </a:custGeom>
              <a:solidFill>
                <a:srgbClr val="30526A"/>
              </a:solidFill>
            </p:spPr>
          </p:sp>
          <p:sp>
            <p:nvSpPr>
              <p:cNvPr id="35" name="TextBox 35"/>
              <p:cNvSpPr txBox="1"/>
              <p:nvPr/>
            </p:nvSpPr>
            <p:spPr>
              <a:xfrm>
                <a:off x="0" y="-38100"/>
                <a:ext cx="256019" cy="275518"/>
              </a:xfrm>
              <a:prstGeom prst="rect">
                <a:avLst/>
              </a:prstGeom>
            </p:spPr>
            <p:txBody>
              <a:bodyPr lIns="50800" tIns="50800" rIns="50800" bIns="50800" rtlCol="0" anchor="ctr"/>
              <a:lstStyle/>
              <a:p>
                <a:pPr algn="ctr">
                  <a:lnSpc>
                    <a:spcPts val="2659"/>
                  </a:lnSpc>
                  <a:spcBef>
                    <a:spcPct val="0"/>
                  </a:spcBef>
                </a:pPr>
                <a:endParaRPr/>
              </a:p>
            </p:txBody>
          </p:sp>
        </p:grpSp>
        <p:sp>
          <p:nvSpPr>
            <p:cNvPr id="36" name="TextBox 36"/>
            <p:cNvSpPr txBox="1"/>
            <p:nvPr/>
          </p:nvSpPr>
          <p:spPr>
            <a:xfrm>
              <a:off x="322173" y="8770373"/>
              <a:ext cx="755088" cy="1280811"/>
            </a:xfrm>
            <a:prstGeom prst="rect">
              <a:avLst/>
            </a:prstGeom>
          </p:spPr>
          <p:txBody>
            <a:bodyPr lIns="0" tIns="0" rIns="0" bIns="0" rtlCol="0" anchor="t">
              <a:spAutoFit/>
            </a:bodyPr>
            <a:lstStyle/>
            <a:p>
              <a:pPr algn="ctr">
                <a:lnSpc>
                  <a:spcPts val="7155"/>
                </a:lnSpc>
              </a:pPr>
              <a:r>
                <a:rPr lang="en-US" sz="6750" b="1">
                  <a:solidFill>
                    <a:srgbClr val="F25044"/>
                  </a:solidFill>
                  <a:latin typeface="Ruda Bold"/>
                  <a:ea typeface="Ruda Bold"/>
                  <a:cs typeface="Ruda Bold"/>
                  <a:sym typeface="Ruda Bold"/>
                </a:rPr>
                <a:t>6</a:t>
              </a:r>
            </a:p>
          </p:txBody>
        </p:sp>
        <p:sp>
          <p:nvSpPr>
            <p:cNvPr id="37" name="TextBox 37"/>
            <p:cNvSpPr txBox="1"/>
            <p:nvPr/>
          </p:nvSpPr>
          <p:spPr>
            <a:xfrm>
              <a:off x="1579405" y="8644510"/>
              <a:ext cx="10081882" cy="1633220"/>
            </a:xfrm>
            <a:prstGeom prst="rect">
              <a:avLst/>
            </a:prstGeom>
          </p:spPr>
          <p:txBody>
            <a:bodyPr lIns="0" tIns="0" rIns="0" bIns="0" rtlCol="0" anchor="t">
              <a:spAutoFit/>
            </a:bodyPr>
            <a:lstStyle/>
            <a:p>
              <a:pPr algn="just">
                <a:lnSpc>
                  <a:spcPts val="3359"/>
                </a:lnSpc>
              </a:pPr>
              <a:r>
                <a:rPr lang="en-US" sz="2400">
                  <a:solidFill>
                    <a:srgbClr val="30526A"/>
                  </a:solidFill>
                  <a:latin typeface="Garet"/>
                  <a:ea typeface="Garet"/>
                  <a:cs typeface="Garet"/>
                  <a:sym typeface="Garet"/>
                </a:rPr>
                <a:t>Standardization – Common protocols and databases for better diagnosis in hospitals</a:t>
              </a:r>
            </a:p>
            <a:p>
              <a:pPr algn="just">
                <a:lnSpc>
                  <a:spcPts val="3359"/>
                </a:lnSpc>
              </a:pPr>
              <a:endParaRPr lang="en-US" sz="2400">
                <a:solidFill>
                  <a:srgbClr val="30526A"/>
                </a:solidFill>
                <a:latin typeface="Garet"/>
                <a:ea typeface="Garet"/>
                <a:cs typeface="Garet"/>
                <a:sym typeface="Gare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81112" y="956312"/>
            <a:ext cx="9078115" cy="1178516"/>
          </a:xfrm>
          <a:prstGeom prst="rect">
            <a:avLst/>
          </a:prstGeom>
        </p:spPr>
        <p:txBody>
          <a:bodyPr lIns="0" tIns="0" rIns="0" bIns="0" rtlCol="0" anchor="t">
            <a:spAutoFit/>
          </a:bodyPr>
          <a:lstStyle/>
          <a:p>
            <a:pPr algn="l">
              <a:lnSpc>
                <a:spcPts val="8931"/>
              </a:lnSpc>
            </a:pPr>
            <a:r>
              <a:rPr lang="en-US" sz="8426">
                <a:solidFill>
                  <a:srgbClr val="F25044"/>
                </a:solidFill>
                <a:latin typeface="Klein"/>
                <a:ea typeface="Klein"/>
                <a:cs typeface="Klein"/>
                <a:sym typeface="Klein"/>
              </a:rPr>
              <a:t>REFERENCES</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TextBox 5"/>
          <p:cNvSpPr txBox="1"/>
          <p:nvPr/>
        </p:nvSpPr>
        <p:spPr>
          <a:xfrm>
            <a:off x="1816585" y="2336482"/>
            <a:ext cx="14928038" cy="7052310"/>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30526A"/>
                </a:solidFill>
                <a:latin typeface="Garet"/>
                <a:ea typeface="Garet"/>
                <a:cs typeface="Garet"/>
                <a:sym typeface="Garet"/>
              </a:rPr>
              <a:t>D. S. S. Chintapenta, A. Verma, and S. Majumder, “MFCONVTR: Multi-frequency Convolutional Transformer for Fetal Arrhythmia Detection in non-invasive FECG,” in Lecture notes in computer science, 2025, pp. 49–59. doi: 10.1007/978-3-031-87660-8_4</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S. Cao, H. Xiao, G. Gong, W. Fang, and C. Chen, “Morphology extraction of fetal ECG using temporal CNN-based nonlinear adaptive noise cancelling,” PLoS ONE, vol. 17, no. 12, p. e0278917, Dec. 2022, doi: 10.1371/journal.pone.0278917.</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E. Jing, H. Zhang, Z. Li, Y. Liu, Z. Ji, and I. Ganchev, “ECG heartbeat classification based on an improved RESNET-18 model,” Computational and Mathematical Methods in Medicine, vol. 2021, pp. 1–13, Apr. 2021, doi: 10.1155/2021/6649970</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Mohebbian, M. R., Vedaei, S. S., Wahid, K. A., Dinh, A., Marateb, H. R., &amp; Tavakolian, K. (2021). Fetal ECG extraction from maternal ECG using Attention-Based CycleGAN. IEEE Journal of Biomedical and Health Informatics, 26(2), 515–526.</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L. Chen, S. Wu, and Z. Zhou, “Fetal ECG Signal Extraction from Maternal Abdominal ECG Signals Using Attention R2W-Net,” Sensors, vol. 25, no. 3, p. 601, Jan. 2025, doi: 10.3390/s25030601.</a:t>
            </a:r>
          </a:p>
          <a:p>
            <a:pPr algn="just">
              <a:lnSpc>
                <a:spcPts val="2940"/>
              </a:lnSpc>
            </a:pPr>
            <a:endParaRPr lang="en-US" sz="2100">
              <a:solidFill>
                <a:srgbClr val="30526A"/>
              </a:solidFill>
              <a:latin typeface="Garet"/>
              <a:ea typeface="Garet"/>
              <a:cs typeface="Garet"/>
              <a:sym typeface="Garet"/>
            </a:endParaRPr>
          </a:p>
        </p:txBody>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4" name="TextBox 4"/>
          <p:cNvSpPr txBox="1"/>
          <p:nvPr/>
        </p:nvSpPr>
        <p:spPr>
          <a:xfrm>
            <a:off x="1816585" y="2321795"/>
            <a:ext cx="14928038" cy="4080510"/>
          </a:xfrm>
          <a:prstGeom prst="rect">
            <a:avLst/>
          </a:prstGeom>
        </p:spPr>
        <p:txBody>
          <a:bodyPr lIns="0" tIns="0" rIns="0" bIns="0" rtlCol="0" anchor="t">
            <a:spAutoFit/>
          </a:bodyPr>
          <a:lstStyle/>
          <a:p>
            <a:pPr marL="453390" lvl="1" indent="-226695" algn="just">
              <a:lnSpc>
                <a:spcPts val="2940"/>
              </a:lnSpc>
              <a:buFont typeface="Arial"/>
              <a:buChar char="•"/>
            </a:pPr>
            <a:r>
              <a:rPr lang="en-US" sz="2100">
                <a:solidFill>
                  <a:srgbClr val="30526A"/>
                </a:solidFill>
                <a:latin typeface="Garet"/>
                <a:ea typeface="Garet"/>
                <a:cs typeface="Garet"/>
                <a:sym typeface="Garet"/>
              </a:rPr>
              <a:t>Y. Yang, L. Chen, and S. Wu, “Enhancing Fetal Electrocardiogram Signal Extraction Accuracy through a CycleGAN Utilizing Combined CNN–BiLSTM Architecture,” Sensors, vol. 24, no. 9, p. 2948, May 2024, doi: 10.3390/s24092948.</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M. Alghieth, “DeepECG-Net: a hybrid transformer-based deep learning model for real-time ECG anomaly detection,” Scientific Reports, vol. 15, no. 1, Jul. 2025, doi: 10.1038/s41598-025-07781-1</a:t>
            </a:r>
          </a:p>
          <a:p>
            <a:pPr algn="just">
              <a:lnSpc>
                <a:spcPts val="2940"/>
              </a:lnSpc>
            </a:pPr>
            <a:endParaRPr lang="en-US" sz="2100">
              <a:solidFill>
                <a:srgbClr val="30526A"/>
              </a:solidFill>
              <a:latin typeface="Garet"/>
              <a:ea typeface="Garet"/>
              <a:cs typeface="Garet"/>
              <a:sym typeface="Garet"/>
            </a:endParaRPr>
          </a:p>
          <a:p>
            <a:pPr marL="453390" lvl="1" indent="-226695" algn="just">
              <a:lnSpc>
                <a:spcPts val="2940"/>
              </a:lnSpc>
              <a:buFont typeface="Arial"/>
              <a:buChar char="•"/>
            </a:pPr>
            <a:r>
              <a:rPr lang="en-US" sz="2100">
                <a:solidFill>
                  <a:srgbClr val="30526A"/>
                </a:solidFill>
                <a:latin typeface="Garet"/>
                <a:ea typeface="Garet"/>
                <a:cs typeface="Garet"/>
                <a:sym typeface="Garet"/>
              </a:rPr>
              <a:t>S. Ziani, “A Novel Approach for Detecting Fetal Electrocardiogram (FECG) Signals: Integration of Convolutional Neural Network (CNN) with Advanced Mathematical Techniques,” in Lecture notes in networks and systems, 2024, pp. 402–410. doi: 10.1007/978-3-031-53824-7_37.</a:t>
            </a:r>
          </a:p>
          <a:p>
            <a:pPr algn="just">
              <a:lnSpc>
                <a:spcPts val="2940"/>
              </a:lnSpc>
            </a:pPr>
            <a:endParaRPr lang="en-US" sz="2100">
              <a:solidFill>
                <a:srgbClr val="30526A"/>
              </a:solidFill>
              <a:latin typeface="Garet"/>
              <a:ea typeface="Garet"/>
              <a:cs typeface="Garet"/>
              <a:sym typeface="Garet"/>
            </a:endParaRPr>
          </a:p>
        </p:txBody>
      </p:sp>
      <p:sp>
        <p:nvSpPr>
          <p:cNvPr id="5" name="TextBox 5"/>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804485"/>
            <a:ext cx="16230600" cy="1931536"/>
          </a:xfrm>
          <a:prstGeom prst="rect">
            <a:avLst/>
          </a:prstGeom>
        </p:spPr>
        <p:txBody>
          <a:bodyPr lIns="0" tIns="0" rIns="0" bIns="0" rtlCol="0" anchor="t">
            <a:spAutoFit/>
          </a:bodyPr>
          <a:lstStyle/>
          <a:p>
            <a:pPr algn="ctr">
              <a:lnSpc>
                <a:spcPts val="14642"/>
              </a:lnSpc>
            </a:pPr>
            <a:r>
              <a:rPr lang="en-US" sz="13813">
                <a:solidFill>
                  <a:srgbClr val="F25044"/>
                </a:solidFill>
                <a:latin typeface="Klein"/>
                <a:ea typeface="Klein"/>
                <a:cs typeface="Klein"/>
                <a:sym typeface="Klein"/>
              </a:rPr>
              <a:t>THANK YOU</a:t>
            </a:r>
          </a:p>
        </p:txBody>
      </p:sp>
      <p:sp>
        <p:nvSpPr>
          <p:cNvPr id="3" name="Freeform 3"/>
          <p:cNvSpPr/>
          <p:nvPr/>
        </p:nvSpPr>
        <p:spPr>
          <a:xfrm>
            <a:off x="15566345" y="292705"/>
            <a:ext cx="8163616" cy="7748014"/>
          </a:xfrm>
          <a:custGeom>
            <a:avLst/>
            <a:gdLst/>
            <a:ahLst/>
            <a:cxnLst/>
            <a:rect l="l" t="t" r="r" b="b"/>
            <a:pathLst>
              <a:path w="8163616" h="7748014">
                <a:moveTo>
                  <a:pt x="0" y="0"/>
                </a:moveTo>
                <a:lnTo>
                  <a:pt x="8163617" y="0"/>
                </a:lnTo>
                <a:lnTo>
                  <a:pt x="8163617" y="7748014"/>
                </a:lnTo>
                <a:lnTo>
                  <a:pt x="0" y="7748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84094" y="1582948"/>
            <a:ext cx="12274944" cy="8704052"/>
          </a:xfrm>
          <a:custGeom>
            <a:avLst/>
            <a:gdLst/>
            <a:ahLst/>
            <a:cxnLst/>
            <a:rect l="l" t="t" r="r" b="b"/>
            <a:pathLst>
              <a:path w="12274944" h="8704052">
                <a:moveTo>
                  <a:pt x="0" y="0"/>
                </a:moveTo>
                <a:lnTo>
                  <a:pt x="12274945" y="0"/>
                </a:lnTo>
                <a:lnTo>
                  <a:pt x="12274945" y="8704052"/>
                </a:lnTo>
                <a:lnTo>
                  <a:pt x="0" y="8704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44985" y="9767603"/>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8729" y="6003258"/>
            <a:ext cx="7239734" cy="637011"/>
            <a:chOff x="0" y="0"/>
            <a:chExt cx="1906761" cy="167773"/>
          </a:xfrm>
        </p:grpSpPr>
        <p:sp>
          <p:nvSpPr>
            <p:cNvPr id="3" name="Freeform 3"/>
            <p:cNvSpPr/>
            <p:nvPr/>
          </p:nvSpPr>
          <p:spPr>
            <a:xfrm>
              <a:off x="0" y="0"/>
              <a:ext cx="1906761" cy="167773"/>
            </a:xfrm>
            <a:custGeom>
              <a:avLst/>
              <a:gdLst/>
              <a:ahLst/>
              <a:cxnLst/>
              <a:rect l="l" t="t" r="r" b="b"/>
              <a:pathLst>
                <a:path w="1906761" h="167773">
                  <a:moveTo>
                    <a:pt x="1703561" y="0"/>
                  </a:moveTo>
                  <a:lnTo>
                    <a:pt x="0" y="0"/>
                  </a:lnTo>
                  <a:lnTo>
                    <a:pt x="0" y="167773"/>
                  </a:lnTo>
                  <a:lnTo>
                    <a:pt x="1703561" y="167773"/>
                  </a:lnTo>
                  <a:lnTo>
                    <a:pt x="1906761" y="83886"/>
                  </a:lnTo>
                  <a:lnTo>
                    <a:pt x="1703561" y="0"/>
                  </a:lnTo>
                  <a:close/>
                </a:path>
              </a:pathLst>
            </a:custGeom>
            <a:solidFill>
              <a:srgbClr val="EECA1B"/>
            </a:solidFill>
          </p:spPr>
        </p:sp>
        <p:sp>
          <p:nvSpPr>
            <p:cNvPr id="4" name="TextBox 4"/>
            <p:cNvSpPr txBox="1"/>
            <p:nvPr/>
          </p:nvSpPr>
          <p:spPr>
            <a:xfrm>
              <a:off x="0" y="19050"/>
              <a:ext cx="1792461" cy="148723"/>
            </a:xfrm>
            <a:prstGeom prst="rect">
              <a:avLst/>
            </a:prstGeom>
          </p:spPr>
          <p:txBody>
            <a:bodyPr lIns="50800" tIns="50800" rIns="50800" bIns="50800" rtlCol="0" anchor="ctr"/>
            <a:lstStyle/>
            <a:p>
              <a:pPr algn="ctr">
                <a:lnSpc>
                  <a:spcPts val="2244"/>
                </a:lnSpc>
              </a:pPr>
              <a:endParaRPr/>
            </a:p>
          </p:txBody>
        </p:sp>
      </p:grpSp>
      <p:grpSp>
        <p:nvGrpSpPr>
          <p:cNvPr id="5" name="Group 5"/>
          <p:cNvGrpSpPr/>
          <p:nvPr/>
        </p:nvGrpSpPr>
        <p:grpSpPr>
          <a:xfrm>
            <a:off x="0" y="1233436"/>
            <a:ext cx="4767301" cy="637011"/>
            <a:chOff x="0" y="0"/>
            <a:chExt cx="1255585" cy="167773"/>
          </a:xfrm>
        </p:grpSpPr>
        <p:sp>
          <p:nvSpPr>
            <p:cNvPr id="6" name="Freeform 6"/>
            <p:cNvSpPr/>
            <p:nvPr/>
          </p:nvSpPr>
          <p:spPr>
            <a:xfrm>
              <a:off x="0" y="0"/>
              <a:ext cx="1255585" cy="167773"/>
            </a:xfrm>
            <a:custGeom>
              <a:avLst/>
              <a:gdLst/>
              <a:ahLst/>
              <a:cxnLst/>
              <a:rect l="l" t="t" r="r" b="b"/>
              <a:pathLst>
                <a:path w="1255585" h="167773">
                  <a:moveTo>
                    <a:pt x="1052385" y="0"/>
                  </a:moveTo>
                  <a:lnTo>
                    <a:pt x="0" y="0"/>
                  </a:lnTo>
                  <a:lnTo>
                    <a:pt x="0" y="167773"/>
                  </a:lnTo>
                  <a:lnTo>
                    <a:pt x="1052385" y="167773"/>
                  </a:lnTo>
                  <a:lnTo>
                    <a:pt x="1255585" y="83886"/>
                  </a:lnTo>
                  <a:lnTo>
                    <a:pt x="1052385" y="0"/>
                  </a:lnTo>
                  <a:close/>
                </a:path>
              </a:pathLst>
            </a:custGeom>
            <a:solidFill>
              <a:srgbClr val="EECA1B"/>
            </a:solidFill>
          </p:spPr>
        </p:sp>
        <p:sp>
          <p:nvSpPr>
            <p:cNvPr id="7" name="TextBox 7"/>
            <p:cNvSpPr txBox="1"/>
            <p:nvPr/>
          </p:nvSpPr>
          <p:spPr>
            <a:xfrm>
              <a:off x="0" y="19050"/>
              <a:ext cx="1141285" cy="148723"/>
            </a:xfrm>
            <a:prstGeom prst="rect">
              <a:avLst/>
            </a:prstGeom>
          </p:spPr>
          <p:txBody>
            <a:bodyPr lIns="50800" tIns="50800" rIns="50800" bIns="50800" rtlCol="0" anchor="ctr"/>
            <a:lstStyle/>
            <a:p>
              <a:pPr algn="ctr">
                <a:lnSpc>
                  <a:spcPts val="2244"/>
                </a:lnSpc>
              </a:pPr>
              <a:endParaRPr/>
            </a:p>
          </p:txBody>
        </p:sp>
      </p:grpSp>
      <p:sp>
        <p:nvSpPr>
          <p:cNvPr id="8" name="TextBox 8"/>
          <p:cNvSpPr txBox="1"/>
          <p:nvPr/>
        </p:nvSpPr>
        <p:spPr>
          <a:xfrm>
            <a:off x="579930" y="1327787"/>
            <a:ext cx="17128141" cy="9312841"/>
          </a:xfrm>
          <a:prstGeom prst="rect">
            <a:avLst/>
          </a:prstGeom>
        </p:spPr>
        <p:txBody>
          <a:bodyPr lIns="0" tIns="0" rIns="0" bIns="0" rtlCol="0" anchor="t">
            <a:spAutoFit/>
          </a:bodyPr>
          <a:lstStyle/>
          <a:p>
            <a:pPr algn="l">
              <a:lnSpc>
                <a:spcPts val="2800"/>
              </a:lnSpc>
              <a:spcBef>
                <a:spcPct val="0"/>
              </a:spcBef>
            </a:pPr>
            <a:r>
              <a:rPr lang="en-US" sz="2000" b="1">
                <a:solidFill>
                  <a:srgbClr val="DF0F20"/>
                </a:solidFill>
                <a:latin typeface="Garet Bold"/>
                <a:ea typeface="Garet Bold"/>
                <a:cs typeface="Garet Bold"/>
                <a:sym typeface="Garet Bold"/>
              </a:rPr>
              <a:t>WHY THIS PROJECT TOPIC?</a:t>
            </a:r>
          </a:p>
          <a:p>
            <a:pPr algn="l">
              <a:lnSpc>
                <a:spcPts val="2737"/>
              </a:lnSpc>
              <a:spcBef>
                <a:spcPct val="0"/>
              </a:spcBef>
            </a:pPr>
            <a:endParaRPr lang="en-US" sz="2000" b="1">
              <a:solidFill>
                <a:srgbClr val="DF0F20"/>
              </a:solidFill>
              <a:latin typeface="Garet Bold"/>
              <a:ea typeface="Garet Bold"/>
              <a:cs typeface="Garet Bold"/>
              <a:sym typeface="Garet Bold"/>
            </a:endParaRPr>
          </a:p>
          <a:p>
            <a:pPr marL="423163" lvl="1" indent="-211582" algn="just">
              <a:lnSpc>
                <a:spcPts val="3292"/>
              </a:lnSpc>
              <a:buFont typeface="Arial"/>
              <a:buChar char="•"/>
            </a:pPr>
            <a:r>
              <a:rPr lang="en-US" sz="1959" b="1">
                <a:solidFill>
                  <a:srgbClr val="30526A"/>
                </a:solidFill>
                <a:latin typeface="Garet Bold"/>
                <a:ea typeface="Garet Bold"/>
                <a:cs typeface="Garet Bold"/>
                <a:sym typeface="Garet Bold"/>
              </a:rPr>
              <a:t>FETAL ECG MONITORING PROVIDES CRUCIAL INFORMATION ABOUT THE BABY'S HEART HEALTH, ENABLING EARLY DETECTION OF CONGENITAL HEART CONDITIONS AND DISTRESS.​</a:t>
            </a:r>
          </a:p>
          <a:p>
            <a:pPr marL="423163" lvl="1" indent="-211582" algn="just">
              <a:lnSpc>
                <a:spcPts val="3292"/>
              </a:lnSpc>
              <a:buFont typeface="Arial"/>
              <a:buChar char="•"/>
            </a:pPr>
            <a:r>
              <a:rPr lang="en-US" sz="1959" b="1">
                <a:solidFill>
                  <a:srgbClr val="30526A"/>
                </a:solidFill>
                <a:latin typeface="Garet Bold"/>
                <a:ea typeface="Garet Bold"/>
                <a:cs typeface="Garet Bold"/>
                <a:sym typeface="Garet Bold"/>
              </a:rPr>
              <a:t>THERE IS A GROWING NEED FOR NON-INVASIVE, ACCESSIBLE, AND ACCURATE FETAL MONITORING TO IMPROVE PRENATAL OUTCOMES FOR MOTHERS AND INFANTS.​</a:t>
            </a:r>
          </a:p>
          <a:p>
            <a:pPr marL="423163" lvl="1" indent="-211582" algn="just">
              <a:lnSpc>
                <a:spcPts val="3292"/>
              </a:lnSpc>
              <a:buFont typeface="Arial"/>
              <a:buChar char="•"/>
            </a:pPr>
            <a:r>
              <a:rPr lang="en-US" sz="1959" b="1">
                <a:solidFill>
                  <a:srgbClr val="30526A"/>
                </a:solidFill>
                <a:latin typeface="Garet Bold"/>
                <a:ea typeface="Garet Bold"/>
                <a:cs typeface="Garet Bold"/>
                <a:sym typeface="Garet Bold"/>
              </a:rPr>
              <a:t>TRADITIONAL FETAL MONITORING SOLUTIONS OFTEN LACK SENSITIVITY AND MAY NOT PROVIDE DETAILED FETAL HEART WAVEFORMS NEEDED FOR ADVANCED DIAGNOSIS.​</a:t>
            </a:r>
          </a:p>
          <a:p>
            <a:pPr marL="423163" lvl="1" indent="-211582" algn="just">
              <a:lnSpc>
                <a:spcPts val="3292"/>
              </a:lnSpc>
              <a:buFont typeface="Arial"/>
              <a:buChar char="•"/>
            </a:pPr>
            <a:r>
              <a:rPr lang="en-US" sz="1959" b="1">
                <a:solidFill>
                  <a:srgbClr val="30526A"/>
                </a:solidFill>
                <a:latin typeface="Garet Bold"/>
                <a:ea typeface="Garet Bold"/>
                <a:cs typeface="Garet Bold"/>
                <a:sym typeface="Garet Bold"/>
              </a:rPr>
              <a:t>BY USING DEEP LEARNING, THIS PROJECT TARGETS MORE ACCURATE SEPARATION OF FETAL ECG FROM MATERNAL AND NOISY BACKGROUNDS, IMPROVING CLINICAL RELIABILITY.​</a:t>
            </a:r>
          </a:p>
          <a:p>
            <a:pPr marL="423163" lvl="1" indent="-211582" algn="just">
              <a:lnSpc>
                <a:spcPts val="3292"/>
              </a:lnSpc>
              <a:buFont typeface="Arial"/>
              <a:buChar char="•"/>
            </a:pPr>
            <a:r>
              <a:rPr lang="en-US" sz="1959" b="1">
                <a:solidFill>
                  <a:srgbClr val="30526A"/>
                </a:solidFill>
                <a:latin typeface="Garet Bold"/>
                <a:ea typeface="Garet Bold"/>
                <a:cs typeface="Garet Bold"/>
                <a:sym typeface="Garet Bold"/>
              </a:rPr>
              <a:t>THE PROJECT SUPPORTS THE FUTURE OF PERSONALIZED, TECHNOLOGY-DRIVEN MATERNAL HEALTHCARE.</a:t>
            </a:r>
          </a:p>
          <a:p>
            <a:pPr algn="l">
              <a:lnSpc>
                <a:spcPts val="2800"/>
              </a:lnSpc>
            </a:pPr>
            <a:endParaRPr lang="en-US" sz="1959" b="1">
              <a:solidFill>
                <a:srgbClr val="30526A"/>
              </a:solidFill>
              <a:latin typeface="Garet Bold"/>
              <a:ea typeface="Garet Bold"/>
              <a:cs typeface="Garet Bold"/>
              <a:sym typeface="Garet Bold"/>
            </a:endParaRPr>
          </a:p>
          <a:p>
            <a:pPr algn="l">
              <a:lnSpc>
                <a:spcPts val="2800"/>
              </a:lnSpc>
              <a:spcBef>
                <a:spcPct val="0"/>
              </a:spcBef>
            </a:pPr>
            <a:r>
              <a:rPr lang="en-US" sz="2000" b="1">
                <a:solidFill>
                  <a:srgbClr val="DF0F20"/>
                </a:solidFill>
                <a:latin typeface="Garet Bold"/>
                <a:ea typeface="Garet Bold"/>
                <a:cs typeface="Garet Bold"/>
                <a:sym typeface="Garet Bold"/>
              </a:rPr>
              <a:t>LIMITATIONS OF TRADITIONAL MONITORING</a:t>
            </a:r>
          </a:p>
          <a:p>
            <a:pPr algn="l">
              <a:lnSpc>
                <a:spcPts val="2737"/>
              </a:lnSpc>
              <a:spcBef>
                <a:spcPct val="0"/>
              </a:spcBef>
            </a:pPr>
            <a:endParaRPr lang="en-US" sz="2000" b="1">
              <a:solidFill>
                <a:srgbClr val="DF0F20"/>
              </a:solidFill>
              <a:latin typeface="Garet Bold"/>
              <a:ea typeface="Garet Bold"/>
              <a:cs typeface="Garet Bold"/>
              <a:sym typeface="Garet Bold"/>
            </a:endParaRPr>
          </a:p>
          <a:p>
            <a:pPr marL="422184" lvl="1" indent="-211092" algn="just">
              <a:lnSpc>
                <a:spcPts val="3265"/>
              </a:lnSpc>
              <a:buFont typeface="Arial"/>
              <a:buChar char="•"/>
            </a:pPr>
            <a:r>
              <a:rPr lang="en-US" sz="1955" b="1">
                <a:solidFill>
                  <a:srgbClr val="30526A"/>
                </a:solidFill>
                <a:latin typeface="Garet Bold"/>
                <a:ea typeface="Garet Bold"/>
                <a:cs typeface="Garet Bold"/>
                <a:sym typeface="Garet Bold"/>
              </a:rPr>
              <a:t>MOST EXISTING METHODS ARE EITHER INVASIVE (FETAL SCALP ELECTRODE) OR OFFER ONLY INDIRECT/AGGREGATE HEART RATE INFORMATION, NOT FULL ECG WAVEFORMS.​</a:t>
            </a:r>
          </a:p>
          <a:p>
            <a:pPr marL="422184" lvl="1" indent="-211092" algn="just">
              <a:lnSpc>
                <a:spcPts val="3265"/>
              </a:lnSpc>
              <a:buFont typeface="Arial"/>
              <a:buChar char="•"/>
            </a:pPr>
            <a:r>
              <a:rPr lang="en-US" sz="1955" b="1">
                <a:solidFill>
                  <a:srgbClr val="30526A"/>
                </a:solidFill>
                <a:latin typeface="Garet Bold"/>
                <a:ea typeface="Garet Bold"/>
                <a:cs typeface="Garet Bold"/>
                <a:sym typeface="Garet Bold"/>
              </a:rPr>
              <a:t>SIGNAL QUALITY IS OFTEN POOR DUE TO INTERFERENCE FROM MATERNAL ECG AND MOTION, MAKING ACCURATE FETAL ASSESSMENT DIFFICULT.​</a:t>
            </a:r>
          </a:p>
          <a:p>
            <a:pPr marL="422184" lvl="1" indent="-211092" algn="just">
              <a:lnSpc>
                <a:spcPts val="3265"/>
              </a:lnSpc>
              <a:buFont typeface="Arial"/>
              <a:buChar char="•"/>
            </a:pPr>
            <a:r>
              <a:rPr lang="en-US" sz="1955" b="1">
                <a:solidFill>
                  <a:srgbClr val="30526A"/>
                </a:solidFill>
                <a:latin typeface="Garet Bold"/>
                <a:ea typeface="Garet Bold"/>
                <a:cs typeface="Garet Bold"/>
                <a:sym typeface="Garet Bold"/>
              </a:rPr>
              <a:t>MANY SYSTEMS FAIL TO PROVIDE SUFFICIENT DETAIL FOR DETECTING SUBTLE RHYTHM OR WAVEFORM ABNORMALITIES.​</a:t>
            </a:r>
          </a:p>
          <a:p>
            <a:pPr marL="422184" lvl="1" indent="-211092" algn="just">
              <a:lnSpc>
                <a:spcPts val="3265"/>
              </a:lnSpc>
              <a:buFont typeface="Arial"/>
              <a:buChar char="•"/>
            </a:pPr>
            <a:r>
              <a:rPr lang="en-US" sz="1955" b="1">
                <a:solidFill>
                  <a:srgbClr val="30526A"/>
                </a:solidFill>
                <a:latin typeface="Garet Bold"/>
                <a:ea typeface="Garet Bold"/>
                <a:cs typeface="Garet Bold"/>
                <a:sym typeface="Garet Bold"/>
              </a:rPr>
              <a:t>COMPLEXITY AND DISCOMFORT OF TRADITIONAL TECHNIQUES LIMIT THEIR USABILITY FOR REGULAR HOME- OR MOBILE-BASED MONITORING.</a:t>
            </a:r>
          </a:p>
          <a:p>
            <a:pPr algn="l">
              <a:lnSpc>
                <a:spcPts val="2737"/>
              </a:lnSpc>
            </a:pPr>
            <a:endParaRPr lang="en-US" sz="1955" b="1">
              <a:solidFill>
                <a:srgbClr val="30526A"/>
              </a:solidFill>
              <a:latin typeface="Garet Bold"/>
              <a:ea typeface="Garet Bold"/>
              <a:cs typeface="Garet Bold"/>
              <a:sym typeface="Garet Bold"/>
            </a:endParaRPr>
          </a:p>
          <a:p>
            <a:pPr algn="l">
              <a:lnSpc>
                <a:spcPts val="2737"/>
              </a:lnSpc>
            </a:pPr>
            <a:r>
              <a:rPr lang="en-US" sz="1955">
                <a:solidFill>
                  <a:srgbClr val="000000"/>
                </a:solidFill>
                <a:latin typeface="Garet"/>
                <a:ea typeface="Garet"/>
                <a:cs typeface="Garet"/>
                <a:sym typeface="Garet"/>
              </a:rPr>
              <a:t>​</a:t>
            </a:r>
          </a:p>
          <a:p>
            <a:pPr algn="l">
              <a:lnSpc>
                <a:spcPts val="2737"/>
              </a:lnSpc>
            </a:pPr>
            <a:endParaRPr lang="en-US" sz="1955">
              <a:solidFill>
                <a:srgbClr val="000000"/>
              </a:solidFill>
              <a:latin typeface="Garet"/>
              <a:ea typeface="Garet"/>
              <a:cs typeface="Garet"/>
              <a:sym typeface="Garet"/>
            </a:endParaRPr>
          </a:p>
        </p:txBody>
      </p:sp>
      <p:sp>
        <p:nvSpPr>
          <p:cNvPr id="9" name="Freeform 9"/>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2"/>
            <a:stretch>
              <a:fillRect l="-12769"/>
            </a:stretch>
          </a:blipFill>
        </p:spPr>
      </p:sp>
      <p:sp>
        <p:nvSpPr>
          <p:cNvPr id="10" name="TextBox 10"/>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11" name="Freeform 11"/>
          <p:cNvSpPr/>
          <p:nvPr/>
        </p:nvSpPr>
        <p:spPr>
          <a:xfrm>
            <a:off x="444985" y="204736"/>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4573" y="1365887"/>
            <a:ext cx="8185493" cy="637011"/>
            <a:chOff x="0" y="0"/>
            <a:chExt cx="2155850" cy="167773"/>
          </a:xfrm>
        </p:grpSpPr>
        <p:sp>
          <p:nvSpPr>
            <p:cNvPr id="3" name="Freeform 3"/>
            <p:cNvSpPr/>
            <p:nvPr/>
          </p:nvSpPr>
          <p:spPr>
            <a:xfrm>
              <a:off x="0" y="0"/>
              <a:ext cx="2155850" cy="167773"/>
            </a:xfrm>
            <a:custGeom>
              <a:avLst/>
              <a:gdLst/>
              <a:ahLst/>
              <a:cxnLst/>
              <a:rect l="l" t="t" r="r" b="b"/>
              <a:pathLst>
                <a:path w="2155850" h="167773">
                  <a:moveTo>
                    <a:pt x="1952650" y="0"/>
                  </a:moveTo>
                  <a:lnTo>
                    <a:pt x="0" y="0"/>
                  </a:lnTo>
                  <a:lnTo>
                    <a:pt x="0" y="167773"/>
                  </a:lnTo>
                  <a:lnTo>
                    <a:pt x="1952650" y="167773"/>
                  </a:lnTo>
                  <a:lnTo>
                    <a:pt x="2155850" y="83886"/>
                  </a:lnTo>
                  <a:lnTo>
                    <a:pt x="1952650" y="0"/>
                  </a:lnTo>
                  <a:close/>
                </a:path>
              </a:pathLst>
            </a:custGeom>
            <a:solidFill>
              <a:srgbClr val="EECA1B"/>
            </a:solidFill>
          </p:spPr>
        </p:sp>
        <p:sp>
          <p:nvSpPr>
            <p:cNvPr id="4" name="TextBox 4"/>
            <p:cNvSpPr txBox="1"/>
            <p:nvPr/>
          </p:nvSpPr>
          <p:spPr>
            <a:xfrm>
              <a:off x="0" y="19050"/>
              <a:ext cx="2041550" cy="148723"/>
            </a:xfrm>
            <a:prstGeom prst="rect">
              <a:avLst/>
            </a:prstGeom>
          </p:spPr>
          <p:txBody>
            <a:bodyPr lIns="50800" tIns="50800" rIns="50800" bIns="50800" rtlCol="0" anchor="ctr"/>
            <a:lstStyle/>
            <a:p>
              <a:pPr algn="ctr">
                <a:lnSpc>
                  <a:spcPts val="2244"/>
                </a:lnSpc>
              </a:pPr>
              <a:endParaRPr/>
            </a:p>
          </p:txBody>
        </p:sp>
      </p:grpSp>
      <p:grpSp>
        <p:nvGrpSpPr>
          <p:cNvPr id="5" name="Group 5"/>
          <p:cNvGrpSpPr/>
          <p:nvPr/>
        </p:nvGrpSpPr>
        <p:grpSpPr>
          <a:xfrm>
            <a:off x="-1112603" y="4913296"/>
            <a:ext cx="5161177" cy="614936"/>
            <a:chOff x="0" y="0"/>
            <a:chExt cx="1359322" cy="161958"/>
          </a:xfrm>
        </p:grpSpPr>
        <p:sp>
          <p:nvSpPr>
            <p:cNvPr id="6" name="Freeform 6"/>
            <p:cNvSpPr/>
            <p:nvPr/>
          </p:nvSpPr>
          <p:spPr>
            <a:xfrm>
              <a:off x="0" y="0"/>
              <a:ext cx="1359322" cy="161958"/>
            </a:xfrm>
            <a:custGeom>
              <a:avLst/>
              <a:gdLst/>
              <a:ahLst/>
              <a:cxnLst/>
              <a:rect l="l" t="t" r="r" b="b"/>
              <a:pathLst>
                <a:path w="1359322" h="161958">
                  <a:moveTo>
                    <a:pt x="1156122" y="0"/>
                  </a:moveTo>
                  <a:lnTo>
                    <a:pt x="0" y="0"/>
                  </a:lnTo>
                  <a:lnTo>
                    <a:pt x="0" y="161958"/>
                  </a:lnTo>
                  <a:lnTo>
                    <a:pt x="1156122" y="161958"/>
                  </a:lnTo>
                  <a:lnTo>
                    <a:pt x="1359322" y="80979"/>
                  </a:lnTo>
                  <a:lnTo>
                    <a:pt x="1156122" y="0"/>
                  </a:lnTo>
                  <a:close/>
                </a:path>
              </a:pathLst>
            </a:custGeom>
            <a:solidFill>
              <a:srgbClr val="EECA1B"/>
            </a:solidFill>
          </p:spPr>
        </p:sp>
        <p:sp>
          <p:nvSpPr>
            <p:cNvPr id="7" name="TextBox 7"/>
            <p:cNvSpPr txBox="1"/>
            <p:nvPr/>
          </p:nvSpPr>
          <p:spPr>
            <a:xfrm>
              <a:off x="0" y="19050"/>
              <a:ext cx="1245022" cy="142908"/>
            </a:xfrm>
            <a:prstGeom prst="rect">
              <a:avLst/>
            </a:prstGeom>
          </p:spPr>
          <p:txBody>
            <a:bodyPr lIns="50800" tIns="50800" rIns="50800" bIns="50800" rtlCol="0" anchor="ctr"/>
            <a:lstStyle/>
            <a:p>
              <a:pPr algn="ctr">
                <a:lnSpc>
                  <a:spcPts val="2244"/>
                </a:lnSpc>
              </a:pPr>
              <a:endParaRPr/>
            </a:p>
          </p:txBody>
        </p:sp>
      </p:grpSp>
      <p:sp>
        <p:nvSpPr>
          <p:cNvPr id="8" name="TextBox 8"/>
          <p:cNvSpPr txBox="1"/>
          <p:nvPr/>
        </p:nvSpPr>
        <p:spPr>
          <a:xfrm>
            <a:off x="268979" y="803912"/>
            <a:ext cx="17531144" cy="8482940"/>
          </a:xfrm>
          <a:prstGeom prst="rect">
            <a:avLst/>
          </a:prstGeom>
        </p:spPr>
        <p:txBody>
          <a:bodyPr lIns="0" tIns="0" rIns="0" bIns="0" rtlCol="0" anchor="t">
            <a:spAutoFit/>
          </a:bodyPr>
          <a:lstStyle/>
          <a:p>
            <a:pPr algn="l">
              <a:lnSpc>
                <a:spcPts val="2868"/>
              </a:lnSpc>
            </a:pPr>
            <a:endParaRPr/>
          </a:p>
          <a:p>
            <a:pPr algn="l">
              <a:lnSpc>
                <a:spcPts val="2804"/>
              </a:lnSpc>
            </a:pPr>
            <a:r>
              <a:rPr lang="en-US" sz="2003">
                <a:solidFill>
                  <a:srgbClr val="000000"/>
                </a:solidFill>
                <a:latin typeface="Garet"/>
                <a:ea typeface="Garet"/>
                <a:cs typeface="Garet"/>
                <a:sym typeface="Garet"/>
              </a:rPr>
              <a:t>​</a:t>
            </a:r>
          </a:p>
          <a:p>
            <a:pPr algn="l">
              <a:lnSpc>
                <a:spcPts val="2804"/>
              </a:lnSpc>
              <a:spcBef>
                <a:spcPct val="0"/>
              </a:spcBef>
            </a:pPr>
            <a:r>
              <a:rPr lang="en-US" sz="2003" b="1">
                <a:solidFill>
                  <a:srgbClr val="DF0F20"/>
                </a:solidFill>
                <a:latin typeface="Garet Bold"/>
                <a:ea typeface="Garet Bold"/>
                <a:cs typeface="Garet Bold"/>
                <a:sym typeface="Garet Bold"/>
              </a:rPr>
              <a:t>NEED FOR REAL-TIME AND CONTINUOUS MONITORING</a:t>
            </a:r>
          </a:p>
          <a:p>
            <a:pPr algn="l">
              <a:lnSpc>
                <a:spcPts val="2804"/>
              </a:lnSpc>
              <a:spcBef>
                <a:spcPct val="0"/>
              </a:spcBef>
            </a:pPr>
            <a:endParaRPr lang="en-US" sz="2003" b="1">
              <a:solidFill>
                <a:srgbClr val="DF0F20"/>
              </a:solidFill>
              <a:latin typeface="Garet Bold"/>
              <a:ea typeface="Garet Bold"/>
              <a:cs typeface="Garet Bold"/>
              <a:sym typeface="Garet Bold"/>
            </a:endParaRP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MODERN PRENATAL CARE REQUIRES IMMEDIATE DETECTION OF CHANGES IN FETAL CONDITION TO PREVENT ADVERSE OUTCOMES.​</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CONTINUOUS, REAL-TIME MONITORING ALLOWS FOR EFFECTIVE INTERVENTION DURING SUDDEN EPISODES OF FETAL DISTRESS OR HYPOXIA.​</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HOME-BASED AND REMOTE HEALTHCARE SETTINGS BENEFIT FROM REAL-TIME ALERTS, ENSURING SAFETY OUTSIDE HOSPITALS.​</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CONTINUOUS DATA ENABLES TRACKING FETAL DEVELOPMENT TRENDS, NOT JUST SINGLE-TIME EVENTS.</a:t>
            </a:r>
          </a:p>
          <a:p>
            <a:pPr marL="423163" lvl="1" indent="-211582" algn="just">
              <a:lnSpc>
                <a:spcPts val="3273"/>
              </a:lnSpc>
              <a:buFont typeface="Arial"/>
              <a:buChar char="•"/>
            </a:pPr>
            <a:r>
              <a:rPr lang="en-US" sz="1959" b="1">
                <a:solidFill>
                  <a:srgbClr val="30526A"/>
                </a:solidFill>
                <a:latin typeface="Garet Bold"/>
                <a:ea typeface="Garet Bold"/>
                <a:cs typeface="Garet Bold"/>
                <a:sym typeface="Garet Bold"/>
              </a:rPr>
              <a:t>REAL-TIME INSIGHT BUILDS CONFIDENCE FOR MOTHERS AND CLINICIANS THROUGH PROACTIVE CARE.</a:t>
            </a:r>
          </a:p>
          <a:p>
            <a:pPr algn="l">
              <a:lnSpc>
                <a:spcPts val="2804"/>
              </a:lnSpc>
            </a:pPr>
            <a:endParaRPr lang="en-US" sz="1959" b="1">
              <a:solidFill>
                <a:srgbClr val="30526A"/>
              </a:solidFill>
              <a:latin typeface="Garet Bold"/>
              <a:ea typeface="Garet Bold"/>
              <a:cs typeface="Garet Bold"/>
              <a:sym typeface="Garet Bold"/>
            </a:endParaRPr>
          </a:p>
          <a:p>
            <a:pPr algn="l">
              <a:lnSpc>
                <a:spcPts val="2804"/>
              </a:lnSpc>
              <a:spcBef>
                <a:spcPct val="0"/>
              </a:spcBef>
            </a:pPr>
            <a:r>
              <a:rPr lang="en-US" sz="2003" b="1">
                <a:solidFill>
                  <a:srgbClr val="DF0F20"/>
                </a:solidFill>
                <a:latin typeface="Garet Bold"/>
                <a:ea typeface="Garet Bold"/>
                <a:cs typeface="Garet Bold"/>
                <a:sym typeface="Garet Bold"/>
              </a:rPr>
              <a:t>PROBLEM STATEMENT</a:t>
            </a:r>
          </a:p>
          <a:p>
            <a:pPr algn="l">
              <a:lnSpc>
                <a:spcPts val="2804"/>
              </a:lnSpc>
              <a:spcBef>
                <a:spcPct val="0"/>
              </a:spcBef>
            </a:pPr>
            <a:endParaRPr lang="en-US" sz="2003" b="1">
              <a:solidFill>
                <a:srgbClr val="DF0F20"/>
              </a:solidFill>
              <a:latin typeface="Garet Bold"/>
              <a:ea typeface="Garet Bold"/>
              <a:cs typeface="Garet Bold"/>
              <a:sym typeface="Garet Bold"/>
            </a:endParaRP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CURRENT FETAL ECG MONITORING IS OFTEN INSUFFICIENT FOR EARLY, ACCURATE, AND COMPREHENSIVE DETECTION OF FETAL HEART ISSUES.​</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EXTRACTING FETAL ECG SIGNALS IS CHALLENGING DUE TO OVERLAPPING MATERNAL ECG AND NOISE, ESPECIALLY IN NON-CLINICAL SETTINGS.​</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THERE IS A CLEAR CLINICAL NEED FOR A ROBUST, REAL-TIME FETAL ECG SOLUTION THAT WORKS NON-INVASIVELY AND CONTINUOUSLY.​</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LIMITATIONS OF TRADITIONAL AND EXISTING DIGITAL SOLUTIONS RESULT IN MISSED OR LATE DETECTIONS OF CRITICAL CONDITIONS.</a:t>
            </a:r>
          </a:p>
          <a:p>
            <a:pPr marL="423163" lvl="1" indent="-211582" algn="just">
              <a:lnSpc>
                <a:spcPts val="3194"/>
              </a:lnSpc>
              <a:buFont typeface="Arial"/>
              <a:buChar char="•"/>
            </a:pPr>
            <a:r>
              <a:rPr lang="en-US" sz="1959" b="1">
                <a:solidFill>
                  <a:srgbClr val="30526A"/>
                </a:solidFill>
                <a:latin typeface="Garet Bold"/>
                <a:ea typeface="Garet Bold"/>
                <a:cs typeface="Garet Bold"/>
                <a:sym typeface="Garet Bold"/>
              </a:rPr>
              <a:t>THIS PROJECT AIMS TO DELIVER A PRACTICAL, HIGH-FIDELITY APPROACH TO FETAL ECG MONITORING THAT CAN BE WIDELY ADOPTED</a:t>
            </a:r>
          </a:p>
          <a:p>
            <a:pPr algn="l">
              <a:lnSpc>
                <a:spcPts val="2804"/>
              </a:lnSpc>
            </a:pPr>
            <a:endParaRPr lang="en-US" sz="1959" b="1">
              <a:solidFill>
                <a:srgbClr val="30526A"/>
              </a:solidFill>
              <a:latin typeface="Garet Bold"/>
              <a:ea typeface="Garet Bold"/>
              <a:cs typeface="Garet Bold"/>
              <a:sym typeface="Garet Bold"/>
            </a:endParaRPr>
          </a:p>
        </p:txBody>
      </p:sp>
      <p:sp>
        <p:nvSpPr>
          <p:cNvPr id="9" name="Freeform 9"/>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2"/>
            <a:stretch>
              <a:fillRect l="-12769"/>
            </a:stretch>
          </a:blipFill>
        </p:spPr>
      </p:sp>
      <p:sp>
        <p:nvSpPr>
          <p:cNvPr id="10" name="TextBox 10"/>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11" name="Freeform 11"/>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3245" y="3368196"/>
            <a:ext cx="9126837" cy="6274164"/>
          </a:xfrm>
          <a:prstGeom prst="rect">
            <a:avLst/>
          </a:prstGeom>
        </p:spPr>
        <p:txBody>
          <a:bodyPr lIns="0" tIns="0" rIns="0" bIns="0" rtlCol="0" anchor="t">
            <a:spAutoFit/>
          </a:bodyPr>
          <a:lstStyle/>
          <a:p>
            <a:pPr algn="just">
              <a:lnSpc>
                <a:spcPts val="3304"/>
              </a:lnSpc>
            </a:pPr>
            <a:r>
              <a:rPr lang="en-US" sz="2360">
                <a:solidFill>
                  <a:srgbClr val="30526A"/>
                </a:solidFill>
                <a:latin typeface="Garet"/>
                <a:ea typeface="Garet"/>
                <a:cs typeface="Garet"/>
                <a:sym typeface="Garet"/>
              </a:rPr>
              <a:t>Fetal ECG (FECG) is used to record the baby’s heartbeat from the mother in a safe, non-invasive way. The baby’s signal is very weak and gets mixed with the mother’s heartbeat and outside noise, so it needs to be cleaned and processed.</a:t>
            </a:r>
          </a:p>
          <a:p>
            <a:pPr algn="just">
              <a:lnSpc>
                <a:spcPts val="3304"/>
              </a:lnSpc>
            </a:pPr>
            <a:endParaRPr lang="en-US" sz="2360">
              <a:solidFill>
                <a:srgbClr val="30526A"/>
              </a:solidFill>
              <a:latin typeface="Garet"/>
              <a:ea typeface="Garet"/>
              <a:cs typeface="Garet"/>
              <a:sym typeface="Garet"/>
            </a:endParaRPr>
          </a:p>
          <a:p>
            <a:pPr algn="just">
              <a:lnSpc>
                <a:spcPts val="3304"/>
              </a:lnSpc>
            </a:pPr>
            <a:r>
              <a:rPr lang="en-US" sz="2360">
                <a:solidFill>
                  <a:srgbClr val="30526A"/>
                </a:solidFill>
                <a:latin typeface="Garet"/>
                <a:ea typeface="Garet"/>
                <a:cs typeface="Garet"/>
                <a:sym typeface="Garet"/>
              </a:rPr>
              <a:t>FECG waveform shows the electrical activity of the baby’s heart inside the womb. Just like a normal ECG, it has three main parts:</a:t>
            </a:r>
          </a:p>
          <a:p>
            <a:pPr algn="just">
              <a:lnSpc>
                <a:spcPts val="3304"/>
              </a:lnSpc>
            </a:pPr>
            <a:r>
              <a:rPr lang="en-US" sz="2360">
                <a:solidFill>
                  <a:srgbClr val="30526A"/>
                </a:solidFill>
                <a:latin typeface="Garet"/>
                <a:ea typeface="Garet"/>
                <a:cs typeface="Garet"/>
                <a:sym typeface="Garet"/>
              </a:rPr>
              <a:t>•P-wave → shows the upper chambers of the heart (atria) contracting.</a:t>
            </a:r>
          </a:p>
          <a:p>
            <a:pPr algn="just">
              <a:lnSpc>
                <a:spcPts val="3304"/>
              </a:lnSpc>
            </a:pPr>
            <a:r>
              <a:rPr lang="en-US" sz="2360">
                <a:solidFill>
                  <a:srgbClr val="30526A"/>
                </a:solidFill>
                <a:latin typeface="Garet"/>
                <a:ea typeface="Garet"/>
                <a:cs typeface="Garet"/>
                <a:sym typeface="Garet"/>
              </a:rPr>
              <a:t>•QRS complex → shows the main pumping action of the heart (ventricles contracting).</a:t>
            </a:r>
          </a:p>
          <a:p>
            <a:pPr algn="just">
              <a:lnSpc>
                <a:spcPts val="3304"/>
              </a:lnSpc>
            </a:pPr>
            <a:r>
              <a:rPr lang="en-US" sz="2360">
                <a:solidFill>
                  <a:srgbClr val="30526A"/>
                </a:solidFill>
                <a:latin typeface="Garet"/>
                <a:ea typeface="Garet"/>
                <a:cs typeface="Garet"/>
                <a:sym typeface="Garet"/>
              </a:rPr>
              <a:t>•T-wave → shows the heart relaxing after each beat.</a:t>
            </a:r>
          </a:p>
          <a:p>
            <a:pPr algn="just">
              <a:lnSpc>
                <a:spcPts val="3304"/>
              </a:lnSpc>
            </a:pPr>
            <a:endParaRPr lang="en-US" sz="2360">
              <a:solidFill>
                <a:srgbClr val="30526A"/>
              </a:solidFill>
              <a:latin typeface="Garet"/>
              <a:ea typeface="Garet"/>
              <a:cs typeface="Garet"/>
              <a:sym typeface="Garet"/>
            </a:endParaRP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97845" y="4019635"/>
            <a:ext cx="8021535" cy="4600173"/>
          </a:xfrm>
          <a:custGeom>
            <a:avLst/>
            <a:gdLst/>
            <a:ahLst/>
            <a:cxnLst/>
            <a:rect l="l" t="t" r="r" b="b"/>
            <a:pathLst>
              <a:path w="8021535" h="4600173">
                <a:moveTo>
                  <a:pt x="0" y="0"/>
                </a:moveTo>
                <a:lnTo>
                  <a:pt x="8021535" y="0"/>
                </a:lnTo>
                <a:lnTo>
                  <a:pt x="8021535" y="4600174"/>
                </a:lnTo>
                <a:lnTo>
                  <a:pt x="0" y="4600174"/>
                </a:lnTo>
                <a:lnTo>
                  <a:pt x="0" y="0"/>
                </a:lnTo>
                <a:close/>
              </a:path>
            </a:pathLst>
          </a:custGeom>
          <a:blipFill>
            <a:blip r:embed="rId3"/>
            <a:stretch>
              <a:fillRect b="-5278"/>
            </a:stretch>
          </a:blipFill>
        </p:spPr>
      </p:sp>
      <p:sp>
        <p:nvSpPr>
          <p:cNvPr id="5" name="TextBox 5"/>
          <p:cNvSpPr txBox="1"/>
          <p:nvPr/>
        </p:nvSpPr>
        <p:spPr>
          <a:xfrm>
            <a:off x="4843404" y="1055215"/>
            <a:ext cx="8895966" cy="1152764"/>
          </a:xfrm>
          <a:prstGeom prst="rect">
            <a:avLst/>
          </a:prstGeom>
        </p:spPr>
        <p:txBody>
          <a:bodyPr lIns="0" tIns="0" rIns="0" bIns="0" rtlCol="0" anchor="t">
            <a:spAutoFit/>
          </a:bodyPr>
          <a:lstStyle/>
          <a:p>
            <a:pPr algn="l">
              <a:lnSpc>
                <a:spcPts val="8798"/>
              </a:lnSpc>
            </a:pPr>
            <a:r>
              <a:rPr lang="en-US" sz="8300">
                <a:solidFill>
                  <a:srgbClr val="F25044"/>
                </a:solidFill>
                <a:latin typeface="Klein"/>
                <a:ea typeface="Klein"/>
                <a:cs typeface="Klein"/>
                <a:sym typeface="Klein"/>
              </a:rPr>
              <a:t>INTRODUCTION</a:t>
            </a:r>
          </a:p>
        </p:txBody>
      </p:sp>
      <p:sp>
        <p:nvSpPr>
          <p:cNvPr id="6" name="TextBox 6"/>
          <p:cNvSpPr txBox="1"/>
          <p:nvPr/>
        </p:nvSpPr>
        <p:spPr>
          <a:xfrm>
            <a:off x="7944565" y="2496622"/>
            <a:ext cx="6480228" cy="563881"/>
          </a:xfrm>
          <a:prstGeom prst="rect">
            <a:avLst/>
          </a:prstGeom>
        </p:spPr>
        <p:txBody>
          <a:bodyPr lIns="0" tIns="0" rIns="0" bIns="0" rtlCol="0" anchor="t">
            <a:spAutoFit/>
          </a:bodyPr>
          <a:lstStyle/>
          <a:p>
            <a:pPr algn="ctr">
              <a:lnSpc>
                <a:spcPts val="4619"/>
              </a:lnSpc>
              <a:spcBef>
                <a:spcPct val="0"/>
              </a:spcBef>
            </a:pPr>
            <a:r>
              <a:rPr lang="en-US" sz="3299" b="1">
                <a:solidFill>
                  <a:srgbClr val="242370"/>
                </a:solidFill>
                <a:latin typeface="Open Sans Bold"/>
                <a:ea typeface="Open Sans Bold"/>
                <a:cs typeface="Open Sans Bold"/>
                <a:sym typeface="Open Sans Bold"/>
              </a:rPr>
              <a:t>WHAT IS FECG WAVEFORM ?</a:t>
            </a:r>
          </a:p>
        </p:txBody>
      </p:sp>
      <p:sp>
        <p:nvSpPr>
          <p:cNvPr id="7" name="Freeform 7"/>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4"/>
            <a:stretch>
              <a:fillRect l="-12769"/>
            </a:stretch>
          </a:blipFill>
        </p:spPr>
      </p:sp>
      <p:sp>
        <p:nvSpPr>
          <p:cNvPr id="8" name="TextBox 8"/>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422163" y="8453196"/>
            <a:ext cx="805104" cy="805104"/>
          </a:xfrm>
          <a:custGeom>
            <a:avLst/>
            <a:gdLst/>
            <a:ahLst/>
            <a:cxnLst/>
            <a:rect l="l" t="t" r="r" b="b"/>
            <a:pathLst>
              <a:path w="805104" h="805104">
                <a:moveTo>
                  <a:pt x="0" y="0"/>
                </a:moveTo>
                <a:lnTo>
                  <a:pt x="805104" y="0"/>
                </a:lnTo>
                <a:lnTo>
                  <a:pt x="805104" y="805104"/>
                </a:lnTo>
                <a:lnTo>
                  <a:pt x="0" y="8051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4"/>
            <a:stretch>
              <a:fillRect/>
            </a:stretch>
          </a:blipFill>
        </p:spPr>
      </p:sp>
      <p:sp>
        <p:nvSpPr>
          <p:cNvPr id="4" name="Freeform 4"/>
          <p:cNvSpPr/>
          <p:nvPr/>
        </p:nvSpPr>
        <p:spPr>
          <a:xfrm>
            <a:off x="10017551" y="1213190"/>
            <a:ext cx="7209715" cy="8094512"/>
          </a:xfrm>
          <a:custGeom>
            <a:avLst/>
            <a:gdLst/>
            <a:ahLst/>
            <a:cxnLst/>
            <a:rect l="l" t="t" r="r" b="b"/>
            <a:pathLst>
              <a:path w="7209715" h="8094512">
                <a:moveTo>
                  <a:pt x="0" y="0"/>
                </a:moveTo>
                <a:lnTo>
                  <a:pt x="7209716" y="0"/>
                </a:lnTo>
                <a:lnTo>
                  <a:pt x="7209716" y="8094512"/>
                </a:lnTo>
                <a:lnTo>
                  <a:pt x="0" y="8094512"/>
                </a:lnTo>
                <a:lnTo>
                  <a:pt x="0" y="0"/>
                </a:lnTo>
                <a:close/>
              </a:path>
            </a:pathLst>
          </a:custGeom>
          <a:blipFill>
            <a:blip r:embed="rId5"/>
            <a:stretch>
              <a:fillRect l="-1224" r="-1224"/>
            </a:stretch>
          </a:blipFill>
        </p:spPr>
      </p:sp>
      <p:sp>
        <p:nvSpPr>
          <p:cNvPr id="5" name="Freeform 5"/>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6"/>
            <a:stretch>
              <a:fillRect l="-12769"/>
            </a:stretch>
          </a:blipFill>
        </p:spPr>
      </p:sp>
      <p:sp>
        <p:nvSpPr>
          <p:cNvPr id="6" name="TextBox 6"/>
          <p:cNvSpPr txBox="1"/>
          <p:nvPr/>
        </p:nvSpPr>
        <p:spPr>
          <a:xfrm>
            <a:off x="732570" y="5172075"/>
            <a:ext cx="8664458" cy="784987"/>
          </a:xfrm>
          <a:prstGeom prst="rect">
            <a:avLst/>
          </a:prstGeom>
        </p:spPr>
        <p:txBody>
          <a:bodyPr lIns="0" tIns="0" rIns="0" bIns="0" rtlCol="0" anchor="t">
            <a:spAutoFit/>
          </a:bodyPr>
          <a:lstStyle/>
          <a:p>
            <a:pPr algn="l">
              <a:lnSpc>
                <a:spcPts val="3073"/>
              </a:lnSpc>
            </a:pPr>
            <a:r>
              <a:rPr lang="en-US" sz="2899" b="1">
                <a:solidFill>
                  <a:srgbClr val="F25044"/>
                </a:solidFill>
                <a:latin typeface="Klein Bold"/>
                <a:ea typeface="Klein Bold"/>
                <a:cs typeface="Klein Bold"/>
                <a:sym typeface="Klein Bold"/>
              </a:rPr>
              <a:t>IMPORTANCE OF CONTINUOUS MONITORING</a:t>
            </a:r>
          </a:p>
          <a:p>
            <a:pPr algn="l">
              <a:lnSpc>
                <a:spcPts val="3073"/>
              </a:lnSpc>
            </a:pPr>
            <a:endParaRPr lang="en-US" sz="2899" b="1">
              <a:solidFill>
                <a:srgbClr val="F25044"/>
              </a:solidFill>
              <a:latin typeface="Klein Bold"/>
              <a:ea typeface="Klein Bold"/>
              <a:cs typeface="Klein Bold"/>
              <a:sym typeface="Klein Bold"/>
            </a:endParaRPr>
          </a:p>
        </p:txBody>
      </p:sp>
      <p:sp>
        <p:nvSpPr>
          <p:cNvPr id="7" name="TextBox 7"/>
          <p:cNvSpPr txBox="1"/>
          <p:nvPr/>
        </p:nvSpPr>
        <p:spPr>
          <a:xfrm>
            <a:off x="732570" y="2180447"/>
            <a:ext cx="8743846" cy="2807835"/>
          </a:xfrm>
          <a:prstGeom prst="rect">
            <a:avLst/>
          </a:prstGeom>
        </p:spPr>
        <p:txBody>
          <a:bodyPr lIns="0" tIns="0" rIns="0" bIns="0" rtlCol="0" anchor="t">
            <a:spAutoFit/>
          </a:bodyPr>
          <a:lstStyle/>
          <a:p>
            <a:pPr algn="just">
              <a:lnSpc>
                <a:spcPts val="3219"/>
              </a:lnSpc>
            </a:pPr>
            <a:r>
              <a:rPr lang="en-US" sz="2299">
                <a:solidFill>
                  <a:srgbClr val="30526A"/>
                </a:solidFill>
                <a:latin typeface="Garet"/>
                <a:ea typeface="Garet"/>
                <a:cs typeface="Garet"/>
                <a:sym typeface="Garet"/>
              </a:rPr>
              <a:t>FECG gives doctors important information about the baby’s heart during pregnancy. It helps in detecting heart defects early, checking if the baby is under stress, and ensuring that the heart is developing normally. This makes it a very useful tool for safer pregnancies and better newborn health.</a:t>
            </a:r>
          </a:p>
          <a:p>
            <a:pPr algn="just">
              <a:lnSpc>
                <a:spcPts val="3304"/>
              </a:lnSpc>
            </a:pPr>
            <a:endParaRPr lang="en-US" sz="2299">
              <a:solidFill>
                <a:srgbClr val="30526A"/>
              </a:solidFill>
              <a:latin typeface="Garet"/>
              <a:ea typeface="Garet"/>
              <a:cs typeface="Garet"/>
              <a:sym typeface="Garet"/>
            </a:endParaRPr>
          </a:p>
        </p:txBody>
      </p:sp>
      <p:sp>
        <p:nvSpPr>
          <p:cNvPr id="8" name="TextBox 8"/>
          <p:cNvSpPr txBox="1"/>
          <p:nvPr/>
        </p:nvSpPr>
        <p:spPr>
          <a:xfrm>
            <a:off x="732570" y="1701007"/>
            <a:ext cx="5922169" cy="784987"/>
          </a:xfrm>
          <a:prstGeom prst="rect">
            <a:avLst/>
          </a:prstGeom>
        </p:spPr>
        <p:txBody>
          <a:bodyPr lIns="0" tIns="0" rIns="0" bIns="0" rtlCol="0" anchor="t">
            <a:spAutoFit/>
          </a:bodyPr>
          <a:lstStyle/>
          <a:p>
            <a:pPr algn="ctr">
              <a:lnSpc>
                <a:spcPts val="3073"/>
              </a:lnSpc>
            </a:pPr>
            <a:r>
              <a:rPr lang="en-US" sz="2899" b="1">
                <a:solidFill>
                  <a:srgbClr val="F25044"/>
                </a:solidFill>
                <a:latin typeface="Klein Bold"/>
                <a:ea typeface="Klein Bold"/>
                <a:cs typeface="Klein Bold"/>
                <a:sym typeface="Klein Bold"/>
              </a:rPr>
              <a:t>CLINICAL SIGNIFICANCE OF FECG</a:t>
            </a:r>
          </a:p>
          <a:p>
            <a:pPr algn="ctr">
              <a:lnSpc>
                <a:spcPts val="3073"/>
              </a:lnSpc>
              <a:spcBef>
                <a:spcPct val="0"/>
              </a:spcBef>
            </a:pPr>
            <a:endParaRPr lang="en-US" sz="2899" b="1">
              <a:solidFill>
                <a:srgbClr val="F25044"/>
              </a:solidFill>
              <a:latin typeface="Klein Bold"/>
              <a:ea typeface="Klein Bold"/>
              <a:cs typeface="Klein Bold"/>
              <a:sym typeface="Klein Bold"/>
            </a:endParaRPr>
          </a:p>
        </p:txBody>
      </p:sp>
      <p:sp>
        <p:nvSpPr>
          <p:cNvPr id="9" name="TextBox 9"/>
          <p:cNvSpPr txBox="1"/>
          <p:nvPr/>
        </p:nvSpPr>
        <p:spPr>
          <a:xfrm>
            <a:off x="732570" y="5689632"/>
            <a:ext cx="8664458" cy="2763564"/>
          </a:xfrm>
          <a:prstGeom prst="rect">
            <a:avLst/>
          </a:prstGeom>
        </p:spPr>
        <p:txBody>
          <a:bodyPr lIns="0" tIns="0" rIns="0" bIns="0" rtlCol="0" anchor="t">
            <a:spAutoFit/>
          </a:bodyPr>
          <a:lstStyle/>
          <a:p>
            <a:pPr algn="just">
              <a:lnSpc>
                <a:spcPts val="3220"/>
              </a:lnSpc>
            </a:pPr>
            <a:r>
              <a:rPr lang="en-US" sz="2300">
                <a:solidFill>
                  <a:srgbClr val="30526A"/>
                </a:solidFill>
                <a:latin typeface="Garet"/>
                <a:ea typeface="Garet"/>
                <a:cs typeface="Garet"/>
                <a:sym typeface="Garet"/>
              </a:rPr>
              <a:t>Continuous fetal ECG monitoring allows doctors to keep track of the baby’s heart in real time. It helps in spotting sudden changes, warning signs of distress, or irregular heartbeats. With early detection, doctors can act quickly, which reduces risks for both the mother and the baby and supports a safer delivery.</a:t>
            </a:r>
          </a:p>
          <a:p>
            <a:pPr algn="ctr">
              <a:lnSpc>
                <a:spcPts val="2935"/>
              </a:lnSpc>
              <a:spcBef>
                <a:spcPct val="0"/>
              </a:spcBef>
            </a:pPr>
            <a:endParaRPr lang="en-US" sz="2300">
              <a:solidFill>
                <a:srgbClr val="30526A"/>
              </a:solidFill>
              <a:latin typeface="Garet"/>
              <a:ea typeface="Garet"/>
              <a:cs typeface="Garet"/>
              <a:sym typeface="Garet"/>
            </a:endParaRPr>
          </a:p>
        </p:txBody>
      </p:sp>
      <p:sp>
        <p:nvSpPr>
          <p:cNvPr id="10" name="TextBox 10"/>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3" name="Freeform 3"/>
          <p:cNvSpPr/>
          <p:nvPr/>
        </p:nvSpPr>
        <p:spPr>
          <a:xfrm>
            <a:off x="16533422" y="188684"/>
            <a:ext cx="1542965" cy="1533260"/>
          </a:xfrm>
          <a:custGeom>
            <a:avLst/>
            <a:gdLst/>
            <a:ahLst/>
            <a:cxnLst/>
            <a:rect l="l" t="t" r="r" b="b"/>
            <a:pathLst>
              <a:path w="1542965" h="1533260">
                <a:moveTo>
                  <a:pt x="0" y="0"/>
                </a:moveTo>
                <a:lnTo>
                  <a:pt x="1542965" y="0"/>
                </a:lnTo>
                <a:lnTo>
                  <a:pt x="1542965" y="1533259"/>
                </a:lnTo>
                <a:lnTo>
                  <a:pt x="0" y="1533259"/>
                </a:lnTo>
                <a:lnTo>
                  <a:pt x="0" y="0"/>
                </a:lnTo>
                <a:close/>
              </a:path>
            </a:pathLst>
          </a:custGeom>
          <a:blipFill>
            <a:blip r:embed="rId3"/>
            <a:stretch>
              <a:fillRect l="-12769"/>
            </a:stretch>
          </a:blipFill>
        </p:spPr>
      </p:sp>
      <p:grpSp>
        <p:nvGrpSpPr>
          <p:cNvPr id="4" name="Group 4"/>
          <p:cNvGrpSpPr/>
          <p:nvPr/>
        </p:nvGrpSpPr>
        <p:grpSpPr>
          <a:xfrm>
            <a:off x="362047" y="1721943"/>
            <a:ext cx="4736131" cy="1543050"/>
            <a:chOff x="0" y="0"/>
            <a:chExt cx="1247376" cy="406400"/>
          </a:xfrm>
        </p:grpSpPr>
        <p:sp>
          <p:nvSpPr>
            <p:cNvPr id="5" name="Freeform 5"/>
            <p:cNvSpPr/>
            <p:nvPr/>
          </p:nvSpPr>
          <p:spPr>
            <a:xfrm>
              <a:off x="0" y="0"/>
              <a:ext cx="1247376" cy="406400"/>
            </a:xfrm>
            <a:custGeom>
              <a:avLst/>
              <a:gdLst/>
              <a:ahLst/>
              <a:cxnLst/>
              <a:rect l="l" t="t" r="r" b="b"/>
              <a:pathLst>
                <a:path w="1247376" h="406400">
                  <a:moveTo>
                    <a:pt x="0" y="0"/>
                  </a:moveTo>
                  <a:lnTo>
                    <a:pt x="1044176" y="0"/>
                  </a:lnTo>
                  <a:lnTo>
                    <a:pt x="1247376" y="203200"/>
                  </a:lnTo>
                  <a:lnTo>
                    <a:pt x="1044176" y="406400"/>
                  </a:lnTo>
                  <a:lnTo>
                    <a:pt x="0" y="406400"/>
                  </a:lnTo>
                  <a:lnTo>
                    <a:pt x="203200" y="203200"/>
                  </a:lnTo>
                  <a:lnTo>
                    <a:pt x="0" y="0"/>
                  </a:lnTo>
                  <a:close/>
                </a:path>
              </a:pathLst>
            </a:custGeom>
            <a:solidFill>
              <a:srgbClr val="F25044"/>
            </a:solidFill>
          </p:spPr>
        </p:sp>
        <p:sp>
          <p:nvSpPr>
            <p:cNvPr id="6" name="TextBox 6"/>
            <p:cNvSpPr txBox="1"/>
            <p:nvPr/>
          </p:nvSpPr>
          <p:spPr>
            <a:xfrm>
              <a:off x="177800" y="-47625"/>
              <a:ext cx="993376" cy="454025"/>
            </a:xfrm>
            <a:prstGeom prst="rect">
              <a:avLst/>
            </a:prstGeom>
          </p:spPr>
          <p:txBody>
            <a:bodyPr lIns="50800" tIns="50800" rIns="50800" bIns="50800" rtlCol="0" anchor="ctr"/>
            <a:lstStyle/>
            <a:p>
              <a:pPr algn="ctr">
                <a:lnSpc>
                  <a:spcPts val="2935"/>
                </a:lnSpc>
              </a:pPr>
              <a:endParaRPr/>
            </a:p>
          </p:txBody>
        </p:sp>
      </p:grpSp>
      <p:graphicFrame>
        <p:nvGraphicFramePr>
          <p:cNvPr id="7" name="Object 7"/>
          <p:cNvGraphicFramePr/>
          <p:nvPr/>
        </p:nvGraphicFramePr>
        <p:xfrm>
          <a:off x="5253074" y="466211"/>
          <a:ext cx="17011650" cy="9668685"/>
        </p:xfrm>
        <a:graphic>
          <a:graphicData uri="http://schemas.openxmlformats.org/presentationml/2006/ole">
            <mc:AlternateContent xmlns:mc="http://schemas.openxmlformats.org/markup-compatibility/2006">
              <mc:Choice xmlns:v="urn:schemas-microsoft-com:vml" Requires="v">
                <p:oleObj name="Worksheet" r:id="rId4" imgW="20408900" imgH="13068300" progId="Excel.Sheet.12">
                  <p:embed/>
                </p:oleObj>
              </mc:Choice>
              <mc:Fallback>
                <p:oleObj name="Worksheet" r:id="rId4" imgW="20408900" imgH="13068300" progId="Excel.Sheet.12">
                  <p:embed/>
                  <p:pic>
                    <p:nvPicPr>
                      <p:cNvPr id="0" name=""/>
                      <p:cNvPicPr/>
                      <p:nvPr/>
                    </p:nvPicPr>
                    <p:blipFill>
                      <a:blip r:embed="rId5"/>
                      <a:stretch>
                        <a:fillRect/>
                      </a:stretch>
                    </p:blipFill>
                    <p:spPr>
                      <a:xfrm>
                        <a:off x="5253074" y="466211"/>
                        <a:ext cx="17011650" cy="9668685"/>
                      </a:xfrm>
                      <a:prstGeom prst="rect">
                        <a:avLst/>
                      </a:prstGeom>
                    </p:spPr>
                  </p:pic>
                </p:oleObj>
              </mc:Fallback>
            </mc:AlternateContent>
          </a:graphicData>
        </a:graphic>
      </p:graphicFrame>
      <p:sp>
        <p:nvSpPr>
          <p:cNvPr id="8" name="TextBox 8"/>
          <p:cNvSpPr txBox="1"/>
          <p:nvPr/>
        </p:nvSpPr>
        <p:spPr>
          <a:xfrm>
            <a:off x="1302422" y="1918072"/>
            <a:ext cx="3273887" cy="1070389"/>
          </a:xfrm>
          <a:prstGeom prst="rect">
            <a:avLst/>
          </a:prstGeom>
        </p:spPr>
        <p:txBody>
          <a:bodyPr lIns="0" tIns="0" rIns="0" bIns="0" rtlCol="0" anchor="t">
            <a:spAutoFit/>
          </a:bodyPr>
          <a:lstStyle/>
          <a:p>
            <a:pPr algn="l">
              <a:lnSpc>
                <a:spcPts val="4188"/>
              </a:lnSpc>
            </a:pPr>
            <a:r>
              <a:rPr lang="en-US" sz="3951">
                <a:solidFill>
                  <a:srgbClr val="FFFFFF"/>
                </a:solidFill>
                <a:latin typeface="Klein"/>
                <a:ea typeface="Klein"/>
                <a:cs typeface="Klein"/>
                <a:sym typeface="Klein"/>
              </a:rPr>
              <a:t>LITERATURE </a:t>
            </a:r>
          </a:p>
          <a:p>
            <a:pPr algn="l">
              <a:lnSpc>
                <a:spcPts val="4188"/>
              </a:lnSpc>
            </a:pPr>
            <a:r>
              <a:rPr lang="en-US" sz="3951">
                <a:solidFill>
                  <a:srgbClr val="FFFFFF"/>
                </a:solidFill>
                <a:latin typeface="Klein"/>
                <a:ea typeface="Klein"/>
                <a:cs typeface="Klein"/>
                <a:sym typeface="Klein"/>
              </a:rPr>
              <a:t>SURVEY </a:t>
            </a:r>
          </a:p>
        </p:txBody>
      </p:sp>
      <p:sp>
        <p:nvSpPr>
          <p:cNvPr id="9" name="TextBox 9"/>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2971" y="725269"/>
            <a:ext cx="13393334" cy="1145178"/>
          </a:xfrm>
          <a:prstGeom prst="rect">
            <a:avLst/>
          </a:prstGeom>
        </p:spPr>
        <p:txBody>
          <a:bodyPr lIns="0" tIns="0" rIns="0" bIns="0" rtlCol="0" anchor="t">
            <a:spAutoFit/>
          </a:bodyPr>
          <a:lstStyle/>
          <a:p>
            <a:pPr algn="l">
              <a:lnSpc>
                <a:spcPts val="8647"/>
              </a:lnSpc>
            </a:pPr>
            <a:r>
              <a:rPr lang="en-US" sz="8158">
                <a:solidFill>
                  <a:srgbClr val="F25044"/>
                </a:solidFill>
                <a:latin typeface="Klein"/>
                <a:ea typeface="Klein"/>
                <a:cs typeface="Klein"/>
                <a:sym typeface="Klein"/>
              </a:rPr>
              <a:t>SOLUTION PRESENTED</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Freeform 5"/>
          <p:cNvSpPr/>
          <p:nvPr/>
        </p:nvSpPr>
        <p:spPr>
          <a:xfrm>
            <a:off x="2497206" y="1870447"/>
            <a:ext cx="13630517" cy="7768803"/>
          </a:xfrm>
          <a:custGeom>
            <a:avLst/>
            <a:gdLst/>
            <a:ahLst/>
            <a:cxnLst/>
            <a:rect l="l" t="t" r="r" b="b"/>
            <a:pathLst>
              <a:path w="13630517" h="7768803">
                <a:moveTo>
                  <a:pt x="0" y="0"/>
                </a:moveTo>
                <a:lnTo>
                  <a:pt x="13630517" y="0"/>
                </a:lnTo>
                <a:lnTo>
                  <a:pt x="13630517" y="7768803"/>
                </a:lnTo>
                <a:lnTo>
                  <a:pt x="0" y="7768803"/>
                </a:lnTo>
                <a:lnTo>
                  <a:pt x="0" y="0"/>
                </a:lnTo>
                <a:close/>
              </a:path>
            </a:pathLst>
          </a:custGeom>
          <a:blipFill>
            <a:blip r:embed="rId4"/>
            <a:stretch>
              <a:fillRect t="-2087" b="-2087"/>
            </a:stretch>
          </a:blipFill>
        </p:spPr>
      </p:sp>
      <p:sp>
        <p:nvSpPr>
          <p:cNvPr id="6" name="TextBox 6"/>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27403" y="1832347"/>
            <a:ext cx="9603620" cy="7940626"/>
          </a:xfrm>
          <a:prstGeom prst="rect">
            <a:avLst/>
          </a:prstGeom>
        </p:spPr>
        <p:txBody>
          <a:bodyPr lIns="0" tIns="0" rIns="0" bIns="0" rtlCol="0" anchor="t">
            <a:spAutoFit/>
          </a:bodyPr>
          <a:lstStyle/>
          <a:p>
            <a:pPr algn="just">
              <a:lnSpc>
                <a:spcPts val="3327"/>
              </a:lnSpc>
            </a:pPr>
            <a:r>
              <a:rPr lang="en-US" sz="2376" b="1" u="sng">
                <a:solidFill>
                  <a:srgbClr val="30526A"/>
                </a:solidFill>
                <a:latin typeface="Garet Bold"/>
                <a:ea typeface="Garet Bold"/>
                <a:cs typeface="Garet Bold"/>
                <a:sym typeface="Garet Bold"/>
              </a:rPr>
              <a:t>Fetal ECG System Workflow:</a:t>
            </a:r>
          </a:p>
          <a:p>
            <a:pPr algn="just">
              <a:lnSpc>
                <a:spcPts val="3327"/>
              </a:lnSpc>
            </a:pPr>
            <a:endParaRPr lang="en-US" sz="2376" b="1" u="sng">
              <a:solidFill>
                <a:srgbClr val="30526A"/>
              </a:solidFill>
              <a:latin typeface="Garet Bold"/>
              <a:ea typeface="Garet Bold"/>
              <a:cs typeface="Garet Bold"/>
              <a:sym typeface="Garet Bold"/>
            </a:endParaRPr>
          </a:p>
          <a:p>
            <a:pPr algn="just">
              <a:lnSpc>
                <a:spcPts val="3327"/>
              </a:lnSpc>
            </a:pPr>
            <a:r>
              <a:rPr lang="en-US" sz="2376" b="1">
                <a:solidFill>
                  <a:srgbClr val="30526A"/>
                </a:solidFill>
                <a:latin typeface="Garet Bold"/>
                <a:ea typeface="Garet Bold"/>
                <a:cs typeface="Garet Bold"/>
                <a:sym typeface="Garet Bold"/>
              </a:rPr>
              <a:t>Data Acquisition:</a:t>
            </a:r>
          </a:p>
          <a:p>
            <a:pPr marL="513182" lvl="1" indent="-256591" algn="just">
              <a:lnSpc>
                <a:spcPts val="3327"/>
              </a:lnSpc>
              <a:buFont typeface="Arial"/>
              <a:buChar char="•"/>
            </a:pPr>
            <a:r>
              <a:rPr lang="en-US" sz="2376">
                <a:solidFill>
                  <a:srgbClr val="30526A"/>
                </a:solidFill>
                <a:latin typeface="Garet"/>
                <a:ea typeface="Garet"/>
                <a:cs typeface="Garet"/>
                <a:sym typeface="Garet"/>
              </a:rPr>
              <a:t>Abdominal electrodes capture maternal and fetal ECG signals</a:t>
            </a:r>
          </a:p>
          <a:p>
            <a:pPr marL="513182" lvl="1" indent="-256591" algn="just">
              <a:lnSpc>
                <a:spcPts val="3327"/>
              </a:lnSpc>
              <a:buFont typeface="Arial"/>
              <a:buChar char="•"/>
            </a:pPr>
            <a:r>
              <a:rPr lang="en-US" sz="2376">
                <a:solidFill>
                  <a:srgbClr val="30526A"/>
                </a:solidFill>
                <a:latin typeface="Garet"/>
                <a:ea typeface="Garet"/>
                <a:cs typeface="Garet"/>
                <a:sym typeface="Garet"/>
              </a:rPr>
              <a:t>AFE module amplifies and filters the signals</a:t>
            </a:r>
          </a:p>
          <a:p>
            <a:pPr marL="513182" lvl="1" indent="-256591" algn="just">
              <a:lnSpc>
                <a:spcPts val="3327"/>
              </a:lnSpc>
              <a:buFont typeface="Arial"/>
              <a:buChar char="•"/>
            </a:pPr>
            <a:r>
              <a:rPr lang="en-US" sz="2376">
                <a:solidFill>
                  <a:srgbClr val="30526A"/>
                </a:solidFill>
                <a:latin typeface="Garet"/>
                <a:ea typeface="Garet"/>
                <a:cs typeface="Garet"/>
                <a:sym typeface="Garet"/>
              </a:rPr>
              <a:t>Microcontroller receives the processed data</a:t>
            </a:r>
          </a:p>
          <a:p>
            <a:pPr algn="just">
              <a:lnSpc>
                <a:spcPts val="3327"/>
              </a:lnSpc>
            </a:pPr>
            <a:endParaRPr lang="en-US" sz="2376">
              <a:solidFill>
                <a:srgbClr val="30526A"/>
              </a:solidFill>
              <a:latin typeface="Garet"/>
              <a:ea typeface="Garet"/>
              <a:cs typeface="Garet"/>
              <a:sym typeface="Garet"/>
            </a:endParaRPr>
          </a:p>
          <a:p>
            <a:pPr algn="just">
              <a:lnSpc>
                <a:spcPts val="3327"/>
              </a:lnSpc>
            </a:pPr>
            <a:r>
              <a:rPr lang="en-US" sz="2376" b="1">
                <a:solidFill>
                  <a:srgbClr val="30526A"/>
                </a:solidFill>
                <a:latin typeface="Garet Bold"/>
                <a:ea typeface="Garet Bold"/>
                <a:cs typeface="Garet Bold"/>
                <a:sym typeface="Garet Bold"/>
              </a:rPr>
              <a:t>Data Pre-processing &amp; Transfer:</a:t>
            </a:r>
          </a:p>
          <a:p>
            <a:pPr marL="513182" lvl="1" indent="-256591" algn="just">
              <a:lnSpc>
                <a:spcPts val="3327"/>
              </a:lnSpc>
              <a:buFont typeface="Arial"/>
              <a:buChar char="•"/>
            </a:pPr>
            <a:r>
              <a:rPr lang="en-US" sz="2376">
                <a:solidFill>
                  <a:srgbClr val="30526A"/>
                </a:solidFill>
                <a:latin typeface="Garet"/>
                <a:ea typeface="Garet"/>
                <a:cs typeface="Garet"/>
                <a:sym typeface="Garet"/>
              </a:rPr>
              <a:t>Digital filtering and noise removal are applied</a:t>
            </a:r>
          </a:p>
          <a:p>
            <a:pPr marL="513182" lvl="1" indent="-256591" algn="just">
              <a:lnSpc>
                <a:spcPts val="3327"/>
              </a:lnSpc>
              <a:buFont typeface="Arial"/>
              <a:buChar char="•"/>
            </a:pPr>
            <a:r>
              <a:rPr lang="en-US" sz="2376">
                <a:solidFill>
                  <a:srgbClr val="30526A"/>
                </a:solidFill>
                <a:latin typeface="Garet"/>
                <a:ea typeface="Garet"/>
                <a:cs typeface="Garet"/>
                <a:sym typeface="Garet"/>
              </a:rPr>
              <a:t>Data is transmitted via BLE, Wi-Fi, USB, or stored locally</a:t>
            </a:r>
          </a:p>
          <a:p>
            <a:pPr algn="just">
              <a:lnSpc>
                <a:spcPts val="3327"/>
              </a:lnSpc>
            </a:pPr>
            <a:endParaRPr lang="en-US" sz="2376">
              <a:solidFill>
                <a:srgbClr val="30526A"/>
              </a:solidFill>
              <a:latin typeface="Garet"/>
              <a:ea typeface="Garet"/>
              <a:cs typeface="Garet"/>
              <a:sym typeface="Garet"/>
            </a:endParaRPr>
          </a:p>
          <a:p>
            <a:pPr algn="just">
              <a:lnSpc>
                <a:spcPts val="3327"/>
              </a:lnSpc>
            </a:pPr>
            <a:r>
              <a:rPr lang="en-US" sz="2376" b="1">
                <a:solidFill>
                  <a:srgbClr val="30526A"/>
                </a:solidFill>
                <a:latin typeface="Garet Bold"/>
                <a:ea typeface="Garet Bold"/>
                <a:cs typeface="Garet Bold"/>
                <a:sym typeface="Garet Bold"/>
              </a:rPr>
              <a:t>AI Segmentation &amp; Analysis:</a:t>
            </a:r>
          </a:p>
          <a:p>
            <a:pPr marL="513182" lvl="1" indent="-256591" algn="just">
              <a:lnSpc>
                <a:spcPts val="3327"/>
              </a:lnSpc>
              <a:buFont typeface="Arial"/>
              <a:buChar char="•"/>
            </a:pPr>
            <a:r>
              <a:rPr lang="en-US" sz="2376">
                <a:solidFill>
                  <a:srgbClr val="30526A"/>
                </a:solidFill>
                <a:latin typeface="Garet"/>
                <a:ea typeface="Garet"/>
                <a:cs typeface="Garet"/>
                <a:sym typeface="Garet"/>
              </a:rPr>
              <a:t>Pre-processed ECG is analyzed by ResNet and Transformer models</a:t>
            </a:r>
          </a:p>
          <a:p>
            <a:pPr marL="513182" lvl="1" indent="-256591" algn="just">
              <a:lnSpc>
                <a:spcPts val="3327"/>
              </a:lnSpc>
              <a:buFont typeface="Arial"/>
              <a:buChar char="•"/>
            </a:pPr>
            <a:r>
              <a:rPr lang="en-US" sz="2376">
                <a:solidFill>
                  <a:srgbClr val="30526A"/>
                </a:solidFill>
                <a:latin typeface="Garet"/>
                <a:ea typeface="Garet"/>
                <a:cs typeface="Garet"/>
                <a:sym typeface="Garet"/>
              </a:rPr>
              <a:t>Features are fused and classified</a:t>
            </a:r>
          </a:p>
          <a:p>
            <a:pPr marL="513182" lvl="1" indent="-256591" algn="just">
              <a:lnSpc>
                <a:spcPts val="3327"/>
              </a:lnSpc>
              <a:buFont typeface="Arial"/>
              <a:buChar char="•"/>
            </a:pPr>
            <a:r>
              <a:rPr lang="en-US" sz="2376">
                <a:solidFill>
                  <a:srgbClr val="30526A"/>
                </a:solidFill>
                <a:latin typeface="Garet"/>
                <a:ea typeface="Garet"/>
                <a:cs typeface="Garet"/>
                <a:sym typeface="Garet"/>
              </a:rPr>
              <a:t>Final output includes fetal ECG segmentation and heart rate estimation.</a:t>
            </a:r>
          </a:p>
          <a:p>
            <a:pPr algn="just">
              <a:lnSpc>
                <a:spcPts val="3327"/>
              </a:lnSpc>
            </a:pPr>
            <a:endParaRPr lang="en-US" sz="2376">
              <a:solidFill>
                <a:srgbClr val="30526A"/>
              </a:solidFill>
              <a:latin typeface="Garet"/>
              <a:ea typeface="Garet"/>
              <a:cs typeface="Garet"/>
              <a:sym typeface="Garet"/>
            </a:endParaRP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Freeform 5"/>
          <p:cNvSpPr/>
          <p:nvPr/>
        </p:nvSpPr>
        <p:spPr>
          <a:xfrm>
            <a:off x="10904523" y="1870447"/>
            <a:ext cx="7056303" cy="7759423"/>
          </a:xfrm>
          <a:custGeom>
            <a:avLst/>
            <a:gdLst/>
            <a:ahLst/>
            <a:cxnLst/>
            <a:rect l="l" t="t" r="r" b="b"/>
            <a:pathLst>
              <a:path w="7056303" h="7759423">
                <a:moveTo>
                  <a:pt x="0" y="0"/>
                </a:moveTo>
                <a:lnTo>
                  <a:pt x="7056304" y="0"/>
                </a:lnTo>
                <a:lnTo>
                  <a:pt x="7056304" y="7759423"/>
                </a:lnTo>
                <a:lnTo>
                  <a:pt x="0" y="7759423"/>
                </a:lnTo>
                <a:lnTo>
                  <a:pt x="0" y="0"/>
                </a:lnTo>
                <a:close/>
              </a:path>
            </a:pathLst>
          </a:custGeom>
          <a:blipFill>
            <a:blip r:embed="rId4"/>
            <a:stretch>
              <a:fillRect l="-8170" t="-13813" r="-7978" b="-4866"/>
            </a:stretch>
          </a:blipFill>
        </p:spPr>
      </p:sp>
      <p:sp>
        <p:nvSpPr>
          <p:cNvPr id="6" name="TextBox 6"/>
          <p:cNvSpPr txBox="1"/>
          <p:nvPr/>
        </p:nvSpPr>
        <p:spPr>
          <a:xfrm>
            <a:off x="3583788" y="578853"/>
            <a:ext cx="12325431" cy="1145178"/>
          </a:xfrm>
          <a:prstGeom prst="rect">
            <a:avLst/>
          </a:prstGeom>
        </p:spPr>
        <p:txBody>
          <a:bodyPr lIns="0" tIns="0" rIns="0" bIns="0" rtlCol="0" anchor="t">
            <a:spAutoFit/>
          </a:bodyPr>
          <a:lstStyle/>
          <a:p>
            <a:pPr algn="l">
              <a:lnSpc>
                <a:spcPts val="8647"/>
              </a:lnSpc>
            </a:pPr>
            <a:r>
              <a:rPr lang="en-US" sz="8158">
                <a:solidFill>
                  <a:srgbClr val="F25044"/>
                </a:solidFill>
                <a:latin typeface="Klein"/>
                <a:ea typeface="Klein"/>
                <a:cs typeface="Klein"/>
                <a:sym typeface="Klein"/>
              </a:rPr>
              <a:t>SOLUTION PRESENTED</a:t>
            </a:r>
          </a:p>
        </p:txBody>
      </p:sp>
      <p:sp>
        <p:nvSpPr>
          <p:cNvPr id="7" name="TextBox 7"/>
          <p:cNvSpPr txBox="1"/>
          <p:nvPr/>
        </p:nvSpPr>
        <p:spPr>
          <a:xfrm>
            <a:off x="-42892" y="9892128"/>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82294" y="518097"/>
            <a:ext cx="9723412" cy="1762256"/>
          </a:xfrm>
          <a:prstGeom prst="rect">
            <a:avLst/>
          </a:prstGeom>
        </p:spPr>
        <p:txBody>
          <a:bodyPr lIns="0" tIns="0" rIns="0" bIns="0" rtlCol="0" anchor="t">
            <a:spAutoFit/>
          </a:bodyPr>
          <a:lstStyle/>
          <a:p>
            <a:pPr algn="ctr">
              <a:lnSpc>
                <a:spcPts val="6822"/>
              </a:lnSpc>
            </a:pPr>
            <a:r>
              <a:rPr lang="en-US" sz="6435">
                <a:solidFill>
                  <a:srgbClr val="F25044"/>
                </a:solidFill>
                <a:latin typeface="Klein"/>
                <a:ea typeface="Klein"/>
                <a:cs typeface="Klein"/>
                <a:sym typeface="Klein"/>
              </a:rPr>
              <a:t>COMPONENTS OR SOFTWARE USED</a:t>
            </a:r>
          </a:p>
        </p:txBody>
      </p:sp>
      <p:sp>
        <p:nvSpPr>
          <p:cNvPr id="3" name="Freeform 3"/>
          <p:cNvSpPr/>
          <p:nvPr/>
        </p:nvSpPr>
        <p:spPr>
          <a:xfrm>
            <a:off x="444985" y="337187"/>
            <a:ext cx="2743200" cy="1028700"/>
          </a:xfrm>
          <a:custGeom>
            <a:avLst/>
            <a:gdLst/>
            <a:ahLst/>
            <a:cxnLst/>
            <a:rect l="l" t="t" r="r" b="b"/>
            <a:pathLst>
              <a:path w="2743200" h="1028700">
                <a:moveTo>
                  <a:pt x="0" y="0"/>
                </a:moveTo>
                <a:lnTo>
                  <a:pt x="2743200" y="0"/>
                </a:lnTo>
                <a:lnTo>
                  <a:pt x="2743200" y="1028700"/>
                </a:lnTo>
                <a:lnTo>
                  <a:pt x="0" y="1028700"/>
                </a:lnTo>
                <a:lnTo>
                  <a:pt x="0" y="0"/>
                </a:lnTo>
                <a:close/>
              </a:path>
            </a:pathLst>
          </a:custGeom>
          <a:blipFill>
            <a:blip r:embed="rId2"/>
            <a:stretch>
              <a:fillRect/>
            </a:stretch>
          </a:blipFill>
        </p:spPr>
      </p:sp>
      <p:sp>
        <p:nvSpPr>
          <p:cNvPr id="4" name="Freeform 4"/>
          <p:cNvSpPr/>
          <p:nvPr/>
        </p:nvSpPr>
        <p:spPr>
          <a:xfrm>
            <a:off x="16304822" y="337187"/>
            <a:ext cx="1542965" cy="1533260"/>
          </a:xfrm>
          <a:custGeom>
            <a:avLst/>
            <a:gdLst/>
            <a:ahLst/>
            <a:cxnLst/>
            <a:rect l="l" t="t" r="r" b="b"/>
            <a:pathLst>
              <a:path w="1542965" h="1533260">
                <a:moveTo>
                  <a:pt x="0" y="0"/>
                </a:moveTo>
                <a:lnTo>
                  <a:pt x="1542965" y="0"/>
                </a:lnTo>
                <a:lnTo>
                  <a:pt x="1542965" y="1533260"/>
                </a:lnTo>
                <a:lnTo>
                  <a:pt x="0" y="1533260"/>
                </a:lnTo>
                <a:lnTo>
                  <a:pt x="0" y="0"/>
                </a:lnTo>
                <a:close/>
              </a:path>
            </a:pathLst>
          </a:custGeom>
          <a:blipFill>
            <a:blip r:embed="rId3"/>
            <a:stretch>
              <a:fillRect l="-12769"/>
            </a:stretch>
          </a:blipFill>
        </p:spPr>
      </p:sp>
      <p:sp>
        <p:nvSpPr>
          <p:cNvPr id="5" name="TextBox 5"/>
          <p:cNvSpPr txBox="1"/>
          <p:nvPr/>
        </p:nvSpPr>
        <p:spPr>
          <a:xfrm>
            <a:off x="444985" y="9782885"/>
            <a:ext cx="17843015" cy="692454"/>
          </a:xfrm>
          <a:prstGeom prst="rect">
            <a:avLst/>
          </a:prstGeom>
        </p:spPr>
        <p:txBody>
          <a:bodyPr lIns="0" tIns="0" rIns="0" bIns="0" rtlCol="0" anchor="t">
            <a:spAutoFit/>
          </a:bodyPr>
          <a:lstStyle/>
          <a:p>
            <a:pPr algn="ctr">
              <a:lnSpc>
                <a:spcPts val="2244"/>
              </a:lnSpc>
              <a:spcBef>
                <a:spcPct val="0"/>
              </a:spcBef>
            </a:pPr>
            <a:r>
              <a:rPr lang="en-US" sz="2117" b="1">
                <a:solidFill>
                  <a:srgbClr val="000000"/>
                </a:solidFill>
                <a:latin typeface="Klein Bold"/>
                <a:ea typeface="Klein Bold"/>
                <a:cs typeface="Klein Bold"/>
                <a:sym typeface="Klein Bold"/>
              </a:rPr>
              <a:t>DEPARTMENT OF ELECTRONICS AND COMMUNICATION ENGINEERING, BHAGWAN PARSHURAM INSTITUTE OF TECHNOLOGY</a:t>
            </a:r>
          </a:p>
          <a:p>
            <a:pPr algn="ctr">
              <a:lnSpc>
                <a:spcPts val="3092"/>
              </a:lnSpc>
              <a:spcBef>
                <a:spcPct val="0"/>
              </a:spcBef>
            </a:pPr>
            <a:endParaRPr lang="en-US" sz="2117" b="1">
              <a:solidFill>
                <a:srgbClr val="000000"/>
              </a:solidFill>
              <a:latin typeface="Klein Bold"/>
              <a:ea typeface="Klein Bold"/>
              <a:cs typeface="Klein Bold"/>
              <a:sym typeface="Klein Bold"/>
            </a:endParaRPr>
          </a:p>
        </p:txBody>
      </p:sp>
      <p:sp>
        <p:nvSpPr>
          <p:cNvPr id="6" name="TextBox 6"/>
          <p:cNvSpPr txBox="1"/>
          <p:nvPr/>
        </p:nvSpPr>
        <p:spPr>
          <a:xfrm>
            <a:off x="808778" y="1832347"/>
            <a:ext cx="15757656" cy="8359726"/>
          </a:xfrm>
          <a:prstGeom prst="rect">
            <a:avLst/>
          </a:prstGeom>
        </p:spPr>
        <p:txBody>
          <a:bodyPr lIns="0" tIns="0" rIns="0" bIns="0" rtlCol="0" anchor="t">
            <a:spAutoFit/>
          </a:bodyPr>
          <a:lstStyle/>
          <a:p>
            <a:pPr algn="just">
              <a:lnSpc>
                <a:spcPts val="3327"/>
              </a:lnSpc>
            </a:pPr>
            <a:endParaRPr/>
          </a:p>
          <a:p>
            <a:pPr algn="just">
              <a:lnSpc>
                <a:spcPts val="3327"/>
              </a:lnSpc>
            </a:pPr>
            <a:endParaRPr/>
          </a:p>
          <a:p>
            <a:pPr algn="just">
              <a:lnSpc>
                <a:spcPts val="3327"/>
              </a:lnSpc>
            </a:pPr>
            <a:r>
              <a:rPr lang="en-US" sz="2376" b="1">
                <a:solidFill>
                  <a:srgbClr val="30526A"/>
                </a:solidFill>
                <a:latin typeface="Garet Bold"/>
                <a:ea typeface="Garet Bold"/>
                <a:cs typeface="Garet Bold"/>
                <a:sym typeface="Garet Bold"/>
              </a:rPr>
              <a:t>Hardware Components :</a:t>
            </a:r>
          </a:p>
          <a:p>
            <a:pPr algn="just">
              <a:lnSpc>
                <a:spcPts val="3327"/>
              </a:lnSpc>
            </a:pPr>
            <a:endParaRPr lang="en-US" sz="2376" b="1">
              <a:solidFill>
                <a:srgbClr val="30526A"/>
              </a:solidFill>
              <a:latin typeface="Garet Bold"/>
              <a:ea typeface="Garet Bold"/>
              <a:cs typeface="Garet Bold"/>
              <a:sym typeface="Garet Bold"/>
            </a:endParaRPr>
          </a:p>
          <a:p>
            <a:pPr marL="513182" lvl="1" indent="-256591" algn="just">
              <a:lnSpc>
                <a:spcPts val="3327"/>
              </a:lnSpc>
              <a:buFont typeface="Arial"/>
              <a:buChar char="•"/>
            </a:pPr>
            <a:r>
              <a:rPr lang="en-US" sz="2376">
                <a:solidFill>
                  <a:srgbClr val="30526A"/>
                </a:solidFill>
                <a:latin typeface="Garet"/>
                <a:ea typeface="Garet"/>
                <a:cs typeface="Garet"/>
                <a:sym typeface="Garet"/>
              </a:rPr>
              <a:t>AD8232 ECG Sensor Module</a:t>
            </a:r>
          </a:p>
          <a:p>
            <a:pPr marL="513182" lvl="1" indent="-256591" algn="just">
              <a:lnSpc>
                <a:spcPts val="3327"/>
              </a:lnSpc>
              <a:buFont typeface="Arial"/>
              <a:buChar char="•"/>
            </a:pPr>
            <a:r>
              <a:rPr lang="en-US" sz="2376">
                <a:solidFill>
                  <a:srgbClr val="30526A"/>
                </a:solidFill>
                <a:latin typeface="Garet"/>
                <a:ea typeface="Garet"/>
                <a:cs typeface="Garet"/>
                <a:sym typeface="Garet"/>
              </a:rPr>
              <a:t>ESP32 Development Board (DOIT DevKit v1)</a:t>
            </a:r>
          </a:p>
          <a:p>
            <a:pPr marL="513182" lvl="1" indent="-256591" algn="just">
              <a:lnSpc>
                <a:spcPts val="3327"/>
              </a:lnSpc>
              <a:buFont typeface="Arial"/>
              <a:buChar char="•"/>
            </a:pPr>
            <a:r>
              <a:rPr lang="en-US" sz="2376">
                <a:solidFill>
                  <a:srgbClr val="30526A"/>
                </a:solidFill>
                <a:latin typeface="Garet"/>
                <a:ea typeface="Garet"/>
                <a:cs typeface="Garet"/>
                <a:sym typeface="Garet"/>
              </a:rPr>
              <a:t>3-Lead Ag/AgCl ECG Electrodes</a:t>
            </a:r>
          </a:p>
          <a:p>
            <a:pPr marL="513182" lvl="1" indent="-256591" algn="just">
              <a:lnSpc>
                <a:spcPts val="3327"/>
              </a:lnSpc>
              <a:buFont typeface="Arial"/>
              <a:buChar char="•"/>
            </a:pPr>
            <a:r>
              <a:rPr lang="en-US" sz="2376">
                <a:solidFill>
                  <a:srgbClr val="30526A"/>
                </a:solidFill>
                <a:latin typeface="Garet"/>
                <a:ea typeface="Garet"/>
                <a:cs typeface="Garet"/>
                <a:sym typeface="Garet"/>
              </a:rPr>
              <a:t>MicroSD Card Module (SPI Interface)</a:t>
            </a:r>
          </a:p>
          <a:p>
            <a:pPr marL="513182" lvl="1" indent="-256591" algn="just">
              <a:lnSpc>
                <a:spcPts val="3327"/>
              </a:lnSpc>
              <a:buFont typeface="Arial"/>
              <a:buChar char="•"/>
            </a:pPr>
            <a:r>
              <a:rPr lang="en-US" sz="2376">
                <a:solidFill>
                  <a:srgbClr val="30526A"/>
                </a:solidFill>
                <a:latin typeface="Garet"/>
                <a:ea typeface="Garet"/>
                <a:cs typeface="Garet"/>
                <a:sym typeface="Garet"/>
              </a:rPr>
              <a:t>MicroSD Card (32GB, Class 10)</a:t>
            </a:r>
          </a:p>
          <a:p>
            <a:pPr marL="513182" lvl="1" indent="-256591" algn="just">
              <a:lnSpc>
                <a:spcPts val="3327"/>
              </a:lnSpc>
              <a:buFont typeface="Arial"/>
              <a:buChar char="•"/>
            </a:pPr>
            <a:r>
              <a:rPr lang="en-US" sz="2376">
                <a:solidFill>
                  <a:srgbClr val="30526A"/>
                </a:solidFill>
                <a:latin typeface="Garet"/>
                <a:ea typeface="Garet"/>
                <a:cs typeface="Garet"/>
                <a:sym typeface="Garet"/>
              </a:rPr>
              <a:t>Micro-USB Cable</a:t>
            </a:r>
          </a:p>
          <a:p>
            <a:pPr marL="513182" lvl="1" indent="-256591" algn="just">
              <a:lnSpc>
                <a:spcPts val="3327"/>
              </a:lnSpc>
              <a:buFont typeface="Arial"/>
              <a:buChar char="•"/>
            </a:pPr>
            <a:r>
              <a:rPr lang="en-US" sz="2376">
                <a:solidFill>
                  <a:srgbClr val="30526A"/>
                </a:solidFill>
                <a:latin typeface="Garet"/>
                <a:ea typeface="Garet"/>
                <a:cs typeface="Garet"/>
                <a:sym typeface="Garet"/>
              </a:rPr>
              <a:t>USB Power Adapter (5V/1A)</a:t>
            </a:r>
          </a:p>
          <a:p>
            <a:pPr marL="513182" lvl="1" indent="-256591" algn="just">
              <a:lnSpc>
                <a:spcPts val="3327"/>
              </a:lnSpc>
              <a:buFont typeface="Arial"/>
              <a:buChar char="•"/>
            </a:pPr>
            <a:r>
              <a:rPr lang="en-US" sz="2376">
                <a:solidFill>
                  <a:srgbClr val="30526A"/>
                </a:solidFill>
                <a:latin typeface="Garet"/>
                <a:ea typeface="Garet"/>
                <a:cs typeface="Garet"/>
                <a:sym typeface="Garet"/>
              </a:rPr>
              <a:t>Breadboard (830-hole)</a:t>
            </a:r>
          </a:p>
          <a:p>
            <a:pPr marL="513182" lvl="1" indent="-256591" algn="just">
              <a:lnSpc>
                <a:spcPts val="3327"/>
              </a:lnSpc>
              <a:buFont typeface="Arial"/>
              <a:buChar char="•"/>
            </a:pPr>
            <a:r>
              <a:rPr lang="en-US" sz="2376">
                <a:solidFill>
                  <a:srgbClr val="30526A"/>
                </a:solidFill>
                <a:latin typeface="Garet"/>
                <a:ea typeface="Garet"/>
                <a:cs typeface="Garet"/>
                <a:sym typeface="Garet"/>
              </a:rPr>
              <a:t>Jumper Wires (Male-to-Male &amp; Male-to-Female)</a:t>
            </a:r>
          </a:p>
          <a:p>
            <a:pPr marL="513182" lvl="1" indent="-256591" algn="just">
              <a:lnSpc>
                <a:spcPts val="3327"/>
              </a:lnSpc>
              <a:buFont typeface="Arial"/>
              <a:buChar char="•"/>
            </a:pPr>
            <a:r>
              <a:rPr lang="en-US" sz="2376">
                <a:solidFill>
                  <a:srgbClr val="30526A"/>
                </a:solidFill>
                <a:latin typeface="Garet"/>
                <a:ea typeface="Garet"/>
                <a:cs typeface="Garet"/>
                <a:sym typeface="Garet"/>
              </a:rPr>
              <a:t>Male Header Pins (40-pin)</a:t>
            </a:r>
          </a:p>
          <a:p>
            <a:pPr marL="513182" lvl="1" indent="-256591" algn="just">
              <a:lnSpc>
                <a:spcPts val="3327"/>
              </a:lnSpc>
              <a:buFont typeface="Arial"/>
              <a:buChar char="•"/>
            </a:pPr>
            <a:r>
              <a:rPr lang="en-US" sz="2376">
                <a:solidFill>
                  <a:srgbClr val="30526A"/>
                </a:solidFill>
                <a:latin typeface="Garet"/>
                <a:ea typeface="Garet"/>
                <a:cs typeface="Garet"/>
                <a:sym typeface="Garet"/>
              </a:rPr>
              <a:t>Female Header Pins (40-pin)</a:t>
            </a:r>
          </a:p>
          <a:p>
            <a:pPr marL="513182" lvl="1" indent="-256591" algn="just">
              <a:lnSpc>
                <a:spcPts val="3327"/>
              </a:lnSpc>
              <a:buFont typeface="Arial"/>
              <a:buChar char="•"/>
            </a:pPr>
            <a:r>
              <a:rPr lang="en-US" sz="2376">
                <a:solidFill>
                  <a:srgbClr val="30526A"/>
                </a:solidFill>
                <a:latin typeface="Garet"/>
                <a:ea typeface="Garet"/>
                <a:cs typeface="Garet"/>
                <a:sym typeface="Garet"/>
              </a:rPr>
              <a:t>Resistors (10kΩ, 1kΩ assortment)</a:t>
            </a:r>
          </a:p>
          <a:p>
            <a:pPr marL="513182" lvl="1" indent="-256591" algn="just">
              <a:lnSpc>
                <a:spcPts val="3327"/>
              </a:lnSpc>
              <a:buFont typeface="Arial"/>
              <a:buChar char="•"/>
            </a:pPr>
            <a:r>
              <a:rPr lang="en-US" sz="2376">
                <a:solidFill>
                  <a:srgbClr val="30526A"/>
                </a:solidFill>
                <a:latin typeface="Garet"/>
                <a:ea typeface="Garet"/>
                <a:cs typeface="Garet"/>
                <a:sym typeface="Garet"/>
              </a:rPr>
              <a:t>Capacitors (0.1µF, 10µF assortment)</a:t>
            </a:r>
          </a:p>
          <a:p>
            <a:pPr algn="just">
              <a:lnSpc>
                <a:spcPts val="3327"/>
              </a:lnSpc>
            </a:pPr>
            <a:endParaRPr lang="en-US" sz="2376">
              <a:solidFill>
                <a:srgbClr val="30526A"/>
              </a:solidFill>
              <a:latin typeface="Garet"/>
              <a:ea typeface="Garet"/>
              <a:cs typeface="Garet"/>
              <a:sym typeface="Garet"/>
            </a:endParaRPr>
          </a:p>
          <a:p>
            <a:pPr algn="just">
              <a:lnSpc>
                <a:spcPts val="3327"/>
              </a:lnSpc>
            </a:pPr>
            <a:endParaRPr lang="en-US" sz="2376">
              <a:solidFill>
                <a:srgbClr val="30526A"/>
              </a:solidFill>
              <a:latin typeface="Garet"/>
              <a:ea typeface="Garet"/>
              <a:cs typeface="Garet"/>
              <a:sym typeface="Garet"/>
            </a:endParaRPr>
          </a:p>
          <a:p>
            <a:pPr algn="just">
              <a:lnSpc>
                <a:spcPts val="3327"/>
              </a:lnSpc>
            </a:pPr>
            <a:endParaRPr lang="en-US" sz="2376">
              <a:solidFill>
                <a:srgbClr val="30526A"/>
              </a:solidFill>
              <a:latin typeface="Garet"/>
              <a:ea typeface="Garet"/>
              <a:cs typeface="Garet"/>
              <a:sym typeface="Garet"/>
            </a:endParaRPr>
          </a:p>
        </p:txBody>
      </p:sp>
      <p:sp>
        <p:nvSpPr>
          <p:cNvPr id="7" name="Freeform 7"/>
          <p:cNvSpPr/>
          <p:nvPr/>
        </p:nvSpPr>
        <p:spPr>
          <a:xfrm>
            <a:off x="9366492" y="2108220"/>
            <a:ext cx="2748828" cy="2117616"/>
          </a:xfrm>
          <a:custGeom>
            <a:avLst/>
            <a:gdLst/>
            <a:ahLst/>
            <a:cxnLst/>
            <a:rect l="l" t="t" r="r" b="b"/>
            <a:pathLst>
              <a:path w="2748828" h="2117616">
                <a:moveTo>
                  <a:pt x="0" y="0"/>
                </a:moveTo>
                <a:lnTo>
                  <a:pt x="2748828" y="0"/>
                </a:lnTo>
                <a:lnTo>
                  <a:pt x="2748828" y="2117615"/>
                </a:lnTo>
                <a:lnTo>
                  <a:pt x="0" y="2117615"/>
                </a:lnTo>
                <a:lnTo>
                  <a:pt x="0" y="0"/>
                </a:lnTo>
                <a:close/>
              </a:path>
            </a:pathLst>
          </a:custGeom>
          <a:blipFill>
            <a:blip r:embed="rId4"/>
            <a:stretch>
              <a:fillRect/>
            </a:stretch>
          </a:blipFill>
        </p:spPr>
      </p:sp>
      <p:sp>
        <p:nvSpPr>
          <p:cNvPr id="8" name="Freeform 8"/>
          <p:cNvSpPr/>
          <p:nvPr/>
        </p:nvSpPr>
        <p:spPr>
          <a:xfrm>
            <a:off x="13482083" y="1996989"/>
            <a:ext cx="3286764" cy="2283172"/>
          </a:xfrm>
          <a:custGeom>
            <a:avLst/>
            <a:gdLst/>
            <a:ahLst/>
            <a:cxnLst/>
            <a:rect l="l" t="t" r="r" b="b"/>
            <a:pathLst>
              <a:path w="3286764" h="2283172">
                <a:moveTo>
                  <a:pt x="0" y="0"/>
                </a:moveTo>
                <a:lnTo>
                  <a:pt x="3286764" y="0"/>
                </a:lnTo>
                <a:lnTo>
                  <a:pt x="3286764" y="2283173"/>
                </a:lnTo>
                <a:lnTo>
                  <a:pt x="0" y="2283173"/>
                </a:lnTo>
                <a:lnTo>
                  <a:pt x="0" y="0"/>
                </a:lnTo>
                <a:close/>
              </a:path>
            </a:pathLst>
          </a:custGeom>
          <a:blipFill>
            <a:blip r:embed="rId5"/>
            <a:stretch>
              <a:fillRect/>
            </a:stretch>
          </a:blipFill>
        </p:spPr>
      </p:sp>
      <p:sp>
        <p:nvSpPr>
          <p:cNvPr id="9" name="Freeform 9"/>
          <p:cNvSpPr/>
          <p:nvPr/>
        </p:nvSpPr>
        <p:spPr>
          <a:xfrm>
            <a:off x="9963104" y="4575473"/>
            <a:ext cx="2062193" cy="2062193"/>
          </a:xfrm>
          <a:custGeom>
            <a:avLst/>
            <a:gdLst/>
            <a:ahLst/>
            <a:cxnLst/>
            <a:rect l="l" t="t" r="r" b="b"/>
            <a:pathLst>
              <a:path w="2062193" h="2062193">
                <a:moveTo>
                  <a:pt x="0" y="0"/>
                </a:moveTo>
                <a:lnTo>
                  <a:pt x="2062194" y="0"/>
                </a:lnTo>
                <a:lnTo>
                  <a:pt x="2062194" y="2062193"/>
                </a:lnTo>
                <a:lnTo>
                  <a:pt x="0" y="2062193"/>
                </a:lnTo>
                <a:lnTo>
                  <a:pt x="0" y="0"/>
                </a:lnTo>
                <a:close/>
              </a:path>
            </a:pathLst>
          </a:custGeom>
          <a:blipFill>
            <a:blip r:embed="rId6"/>
            <a:stretch>
              <a:fillRect/>
            </a:stretch>
          </a:blipFill>
        </p:spPr>
      </p:sp>
      <p:sp>
        <p:nvSpPr>
          <p:cNvPr id="10" name="Freeform 10"/>
          <p:cNvSpPr/>
          <p:nvPr/>
        </p:nvSpPr>
        <p:spPr>
          <a:xfrm>
            <a:off x="13590123" y="4458559"/>
            <a:ext cx="2020920" cy="2000710"/>
          </a:xfrm>
          <a:custGeom>
            <a:avLst/>
            <a:gdLst/>
            <a:ahLst/>
            <a:cxnLst/>
            <a:rect l="l" t="t" r="r" b="b"/>
            <a:pathLst>
              <a:path w="2020920" h="2000710">
                <a:moveTo>
                  <a:pt x="0" y="0"/>
                </a:moveTo>
                <a:lnTo>
                  <a:pt x="2020920" y="0"/>
                </a:lnTo>
                <a:lnTo>
                  <a:pt x="2020920" y="2000710"/>
                </a:lnTo>
                <a:lnTo>
                  <a:pt x="0" y="2000710"/>
                </a:lnTo>
                <a:lnTo>
                  <a:pt x="0" y="0"/>
                </a:lnTo>
                <a:close/>
              </a:path>
            </a:pathLst>
          </a:custGeom>
          <a:blipFill>
            <a:blip r:embed="rId7"/>
            <a:stretch>
              <a:fillRect/>
            </a:stretch>
          </a:blipFill>
        </p:spPr>
      </p:sp>
      <p:sp>
        <p:nvSpPr>
          <p:cNvPr id="11" name="Freeform 11"/>
          <p:cNvSpPr/>
          <p:nvPr/>
        </p:nvSpPr>
        <p:spPr>
          <a:xfrm>
            <a:off x="9729514" y="7071802"/>
            <a:ext cx="2147932" cy="2147932"/>
          </a:xfrm>
          <a:custGeom>
            <a:avLst/>
            <a:gdLst/>
            <a:ahLst/>
            <a:cxnLst/>
            <a:rect l="l" t="t" r="r" b="b"/>
            <a:pathLst>
              <a:path w="2147932" h="2147932">
                <a:moveTo>
                  <a:pt x="0" y="0"/>
                </a:moveTo>
                <a:lnTo>
                  <a:pt x="2147932" y="0"/>
                </a:lnTo>
                <a:lnTo>
                  <a:pt x="2147932" y="2147933"/>
                </a:lnTo>
                <a:lnTo>
                  <a:pt x="0" y="2147933"/>
                </a:lnTo>
                <a:lnTo>
                  <a:pt x="0" y="0"/>
                </a:lnTo>
                <a:close/>
              </a:path>
            </a:pathLst>
          </a:custGeom>
          <a:blipFill>
            <a:blip r:embed="rId8"/>
            <a:stretch>
              <a:fillRect/>
            </a:stretch>
          </a:blipFill>
        </p:spPr>
      </p:sp>
      <p:sp>
        <p:nvSpPr>
          <p:cNvPr id="12" name="Freeform 12"/>
          <p:cNvSpPr/>
          <p:nvPr/>
        </p:nvSpPr>
        <p:spPr>
          <a:xfrm>
            <a:off x="15611043" y="5075582"/>
            <a:ext cx="1392693" cy="1195394"/>
          </a:xfrm>
          <a:custGeom>
            <a:avLst/>
            <a:gdLst/>
            <a:ahLst/>
            <a:cxnLst/>
            <a:rect l="l" t="t" r="r" b="b"/>
            <a:pathLst>
              <a:path w="1392693" h="1195394">
                <a:moveTo>
                  <a:pt x="0" y="0"/>
                </a:moveTo>
                <a:lnTo>
                  <a:pt x="1392692" y="0"/>
                </a:lnTo>
                <a:lnTo>
                  <a:pt x="1392692" y="1195394"/>
                </a:lnTo>
                <a:lnTo>
                  <a:pt x="0" y="1195394"/>
                </a:lnTo>
                <a:lnTo>
                  <a:pt x="0" y="0"/>
                </a:lnTo>
                <a:close/>
              </a:path>
            </a:pathLst>
          </a:custGeom>
          <a:blipFill>
            <a:blip r:embed="rId9"/>
            <a:stretch>
              <a:fillRect/>
            </a:stretch>
          </a:blipFill>
        </p:spPr>
      </p:sp>
      <p:sp>
        <p:nvSpPr>
          <p:cNvPr id="13" name="Freeform 13"/>
          <p:cNvSpPr/>
          <p:nvPr/>
        </p:nvSpPr>
        <p:spPr>
          <a:xfrm rot="2247549">
            <a:off x="15169100" y="7286688"/>
            <a:ext cx="1127441" cy="1610630"/>
          </a:xfrm>
          <a:custGeom>
            <a:avLst/>
            <a:gdLst/>
            <a:ahLst/>
            <a:cxnLst/>
            <a:rect l="l" t="t" r="r" b="b"/>
            <a:pathLst>
              <a:path w="1127441" h="1610630">
                <a:moveTo>
                  <a:pt x="0" y="0"/>
                </a:moveTo>
                <a:lnTo>
                  <a:pt x="1127441" y="0"/>
                </a:lnTo>
                <a:lnTo>
                  <a:pt x="1127441" y="1610630"/>
                </a:lnTo>
                <a:lnTo>
                  <a:pt x="0" y="1610630"/>
                </a:lnTo>
                <a:lnTo>
                  <a:pt x="0" y="0"/>
                </a:lnTo>
                <a:close/>
              </a:path>
            </a:pathLst>
          </a:custGeom>
          <a:blipFill>
            <a:blip r:embed="rId10"/>
            <a:stretch>
              <a:fillRect/>
            </a:stretch>
          </a:blipFill>
        </p:spPr>
      </p:sp>
      <p:sp>
        <p:nvSpPr>
          <p:cNvPr id="14" name="TextBox 14"/>
          <p:cNvSpPr txBox="1"/>
          <p:nvPr/>
        </p:nvSpPr>
        <p:spPr>
          <a:xfrm>
            <a:off x="9366492" y="4144056"/>
            <a:ext cx="2510954"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AD8232 ECG SENSOR</a:t>
            </a:r>
          </a:p>
        </p:txBody>
      </p:sp>
      <p:sp>
        <p:nvSpPr>
          <p:cNvPr id="15" name="TextBox 15"/>
          <p:cNvSpPr txBox="1"/>
          <p:nvPr/>
        </p:nvSpPr>
        <p:spPr>
          <a:xfrm>
            <a:off x="13134755" y="3998426"/>
            <a:ext cx="3431679"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ESP32 DEVELOPMENT BOARD</a:t>
            </a:r>
          </a:p>
        </p:txBody>
      </p:sp>
      <p:sp>
        <p:nvSpPr>
          <p:cNvPr id="16" name="TextBox 16"/>
          <p:cNvSpPr txBox="1"/>
          <p:nvPr/>
        </p:nvSpPr>
        <p:spPr>
          <a:xfrm>
            <a:off x="9048902" y="6647191"/>
            <a:ext cx="4085853"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3-LEAD AG/AGCL ECG ELECTRODES</a:t>
            </a:r>
          </a:p>
        </p:txBody>
      </p:sp>
      <p:sp>
        <p:nvSpPr>
          <p:cNvPr id="17" name="TextBox 17"/>
          <p:cNvSpPr txBox="1"/>
          <p:nvPr/>
        </p:nvSpPr>
        <p:spPr>
          <a:xfrm>
            <a:off x="13501049" y="6647191"/>
            <a:ext cx="3703513"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MICROSD CARD WITH MODULE</a:t>
            </a:r>
          </a:p>
        </p:txBody>
      </p:sp>
      <p:sp>
        <p:nvSpPr>
          <p:cNvPr id="18" name="TextBox 18"/>
          <p:cNvSpPr txBox="1"/>
          <p:nvPr/>
        </p:nvSpPr>
        <p:spPr>
          <a:xfrm>
            <a:off x="9303996" y="9083629"/>
            <a:ext cx="3027834"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BREADBOARD (830-HOLE)</a:t>
            </a:r>
          </a:p>
        </p:txBody>
      </p:sp>
      <p:sp>
        <p:nvSpPr>
          <p:cNvPr id="19" name="TextBox 19"/>
          <p:cNvSpPr txBox="1"/>
          <p:nvPr/>
        </p:nvSpPr>
        <p:spPr>
          <a:xfrm>
            <a:off x="13702717" y="9007394"/>
            <a:ext cx="3409652" cy="281736"/>
          </a:xfrm>
          <a:prstGeom prst="rect">
            <a:avLst/>
          </a:prstGeom>
        </p:spPr>
        <p:txBody>
          <a:bodyPr lIns="0" tIns="0" rIns="0" bIns="0" rtlCol="0" anchor="t">
            <a:spAutoFit/>
          </a:bodyPr>
          <a:lstStyle/>
          <a:p>
            <a:pPr algn="ctr">
              <a:lnSpc>
                <a:spcPts val="2032"/>
              </a:lnSpc>
              <a:spcBef>
                <a:spcPct val="0"/>
              </a:spcBef>
            </a:pPr>
            <a:r>
              <a:rPr lang="en-US" sz="1917">
                <a:solidFill>
                  <a:srgbClr val="000000"/>
                </a:solidFill>
                <a:latin typeface="Klein"/>
                <a:ea typeface="Klein"/>
                <a:cs typeface="Klein"/>
                <a:sym typeface="Klein"/>
              </a:rPr>
              <a:t>RESISTORS AND CAPACITORS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2243</Words>
  <Application>Microsoft Office PowerPoint</Application>
  <PresentationFormat>Custom</PresentationFormat>
  <Paragraphs>250</Paragraphs>
  <Slides>17</Slides>
  <Notes>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31" baseType="lpstr">
      <vt:lpstr>Arial</vt:lpstr>
      <vt:lpstr>Klein</vt:lpstr>
      <vt:lpstr>Klein Bold</vt:lpstr>
      <vt:lpstr>Arimo Bold</vt:lpstr>
      <vt:lpstr>Arimo Italics</vt:lpstr>
      <vt:lpstr>Ruda Bold</vt:lpstr>
      <vt:lpstr>Garet Bold</vt:lpstr>
      <vt:lpstr>Canva Sans</vt:lpstr>
      <vt:lpstr>Open Sans Bold</vt:lpstr>
      <vt:lpstr>Arimo</vt:lpstr>
      <vt:lpstr>Garet</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second defense</dc:title>
  <cp:lastModifiedBy>Shivam Bansal</cp:lastModifiedBy>
  <cp:revision>2</cp:revision>
  <dcterms:created xsi:type="dcterms:W3CDTF">2006-08-16T00:00:00Z</dcterms:created>
  <dcterms:modified xsi:type="dcterms:W3CDTF">2025-11-11T08:17:23Z</dcterms:modified>
  <dc:identifier>DAG3821BsoQ</dc:identifier>
</cp:coreProperties>
</file>